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5"/>
  </p:notesMasterIdLst>
  <p:handoutMasterIdLst>
    <p:handoutMasterId r:id="rId36"/>
  </p:handoutMasterIdLst>
  <p:sldIdLst>
    <p:sldId id="343" r:id="rId2"/>
    <p:sldId id="350" r:id="rId3"/>
    <p:sldId id="351" r:id="rId4"/>
    <p:sldId id="358" r:id="rId5"/>
    <p:sldId id="359" r:id="rId6"/>
    <p:sldId id="357" r:id="rId7"/>
    <p:sldId id="332" r:id="rId8"/>
    <p:sldId id="366" r:id="rId9"/>
    <p:sldId id="360" r:id="rId10"/>
    <p:sldId id="367" r:id="rId11"/>
    <p:sldId id="281" r:id="rId12"/>
    <p:sldId id="288" r:id="rId13"/>
    <p:sldId id="373" r:id="rId14"/>
    <p:sldId id="298" r:id="rId15"/>
    <p:sldId id="299" r:id="rId16"/>
    <p:sldId id="300" r:id="rId17"/>
    <p:sldId id="340" r:id="rId18"/>
    <p:sldId id="341" r:id="rId19"/>
    <p:sldId id="342" r:id="rId20"/>
    <p:sldId id="301" r:id="rId21"/>
    <p:sldId id="374" r:id="rId22"/>
    <p:sldId id="376" r:id="rId23"/>
    <p:sldId id="365" r:id="rId24"/>
    <p:sldId id="353" r:id="rId25"/>
    <p:sldId id="354" r:id="rId26"/>
    <p:sldId id="355" r:id="rId27"/>
    <p:sldId id="356" r:id="rId28"/>
    <p:sldId id="384" r:id="rId29"/>
    <p:sldId id="362" r:id="rId30"/>
    <p:sldId id="334" r:id="rId31"/>
    <p:sldId id="335" r:id="rId32"/>
    <p:sldId id="375" r:id="rId33"/>
    <p:sldId id="377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50000" autoAdjust="0"/>
  </p:normalViewPr>
  <p:slideViewPr>
    <p:cSldViewPr snapToGrid="0" snapToObjects="1">
      <p:cViewPr varScale="1">
        <p:scale>
          <a:sx n="116" d="100"/>
          <a:sy n="116" d="100"/>
        </p:scale>
        <p:origin x="15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1E9A7-6636-C04D-9E1C-DC2562FE4FB9}" type="datetimeFigureOut">
              <a:rPr lang="en-US" smtClean="0"/>
              <a:t>5/29/18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23CE5-28EC-2C44-A4EB-98F5F4C82B1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254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FDA9F-0BE4-0344-8FC4-CD6147BAC251}" type="datetimeFigureOut">
              <a:rPr lang="en-US" smtClean="0"/>
              <a:t>5/29/18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941F4-B37A-EF4A-B98F-68D5FCECCD4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520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D6C443-96AD-FA46-95C6-07554C0A68B8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In this sense, deliberation as a democratic standard is not fully proceduralist (i.e. it is not enough that one provides whatever reason for the decision to be binding on everyone) nor purely substantive (i.e. a decision is acceptable and legitimate in virtue of the reasons that are actually provided).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78A94D-2021-E14F-86BF-5D8EBA6AB539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75D62-3E75-AF45-8DEC-0FA9DEC2D831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>
                <a:latin typeface="Calibri" charset="0"/>
              </a:rPr>
              <a:t>No matter whether this argument is expressed by the majority of people or by one person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1E9F1B-F586-6D41-A90F-01BF7FCDB0B5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1225" y="268288"/>
            <a:ext cx="7945438" cy="3900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8288" y="268288"/>
            <a:ext cx="184150" cy="388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3224" y="1429870"/>
            <a:ext cx="5458968" cy="1048684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stile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5223" y="4664396"/>
            <a:ext cx="5458968" cy="621792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5450" cy="365125"/>
          </a:xfrm>
        </p:spPr>
        <p:txBody>
          <a:bodyPr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63775" y="6356350"/>
            <a:ext cx="4735513" cy="365125"/>
          </a:xfrm>
        </p:spPr>
        <p:txBody>
          <a:bodyPr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588" y="6356350"/>
            <a:ext cx="685800" cy="365125"/>
          </a:xfrm>
        </p:spPr>
        <p:txBody>
          <a:bodyPr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BFD8F70-388B-214D-A6A8-5EA0EC9A5F0B}" type="slidenum"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3212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8148638" y="268288"/>
            <a:ext cx="7191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6E903-4DA0-CD42-AA49-997B57EBD397}" type="slidenum">
              <a:rPr lang="it-IT">
                <a:solidFill>
                  <a:prstClr val="white"/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410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8148638" y="268288"/>
            <a:ext cx="7191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E4F46-717D-4747-A944-5BE268F8F665}" type="slidenum">
              <a:rPr lang="it-IT">
                <a:solidFill>
                  <a:prstClr val="white"/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6321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8148638" y="268288"/>
            <a:ext cx="7191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FB07F-3160-BD4E-B487-01D8E3E9C2C4}" type="slidenum">
              <a:rPr lang="it-IT">
                <a:solidFill>
                  <a:prstClr val="white"/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091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8148638" y="268288"/>
            <a:ext cx="719137" cy="566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6BCB9-17DD-EC45-A908-CC44307D8502}" type="slidenum">
              <a:rPr lang="it-IT">
                <a:solidFill>
                  <a:prstClr val="white"/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7172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8148638" y="268288"/>
            <a:ext cx="719137" cy="566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0F55-8818-7548-9C41-5752A253BB5D}" type="slidenum">
              <a:rPr lang="it-IT">
                <a:solidFill>
                  <a:prstClr val="white"/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2425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4746625" y="268288"/>
            <a:ext cx="4114800" cy="566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it-IT" noProof="0"/>
              <a:t>Trascinare l'immagine su un segnaposto o fare clic sull'icona per aggiungerla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>
          <a:xfrm>
            <a:off x="161925" y="6124575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174625" y="6356350"/>
            <a:ext cx="3863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D41B9-D669-3146-9454-CDF6E4C2BF49}" type="slidenum">
              <a:rPr lang="it-IT">
                <a:solidFill>
                  <a:prstClr val="white"/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7055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16775" y="268288"/>
            <a:ext cx="1639888" cy="3638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Trascinare l'immagine su un segnaposto o fare clic sull'icona per aggiungerla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A83BF-1BDC-0347-8E88-33C50420136B}" type="slidenum">
              <a:rPr lang="it-IT">
                <a:solidFill>
                  <a:prstClr val="white"/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4182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938" y="268288"/>
            <a:ext cx="720725" cy="3638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Trascinare l'immagine su un segnaposto o fare clic sull'icona per aggiungerla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Trascinare l'immagine su un segnaposto o fare clic sull'icona per aggiungerla</a:t>
            </a:r>
            <a:endParaRPr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Trascinare l'immagine su un segnaposto o fare clic sull'icona per aggiungerla</a:t>
            </a:r>
            <a:endParaRPr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Trascinare l'immagine su un segnaposto o fare clic sull'icona per aggiungerla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DC94A-678F-4D47-ADC6-64796691CAE2}" type="slidenum">
              <a:rPr lang="it-IT">
                <a:solidFill>
                  <a:prstClr val="white"/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5476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12013" y="268288"/>
            <a:ext cx="16462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681FC-2140-1849-AF74-E1E28C3DC15F}" type="slidenum">
              <a:rPr lang="it-IT">
                <a:solidFill>
                  <a:prstClr val="white"/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380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48638" y="268288"/>
            <a:ext cx="719137" cy="566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A0BE1-7E6F-8F49-9FE3-C8B070D4DC9F}" type="slidenum">
              <a:rPr lang="it-IT">
                <a:solidFill>
                  <a:prstClr val="white"/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2544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778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Connettore 1 7"/>
          <p:cNvCxnSpPr/>
          <p:nvPr userDrawn="1"/>
        </p:nvCxnSpPr>
        <p:spPr>
          <a:xfrm>
            <a:off x="457200" y="6386513"/>
            <a:ext cx="8178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070" y="-101588"/>
            <a:ext cx="6508750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6983"/>
            <a:ext cx="6508750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6007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205788" y="6438900"/>
            <a:ext cx="5064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3A921-E7BB-FC4A-A6D7-0B080D78CB46}" type="slidenum">
              <a:rPr lang="it-IT">
                <a:solidFill>
                  <a:prstClr val="white"/>
                </a:solidFill>
                <a:latin typeface="Calibri"/>
              </a:rPr>
              <a:pPr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6303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87700" y="268288"/>
            <a:ext cx="5668963" cy="2560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268288" y="268288"/>
            <a:ext cx="184150" cy="388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it-IT" noProof="0"/>
              <a:t>Trascinare l'immagine su un segnaposto o fare clic sull'icona per aggiungerla</a:t>
            </a:r>
            <a:endParaRPr noProof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3276600" y="390525"/>
            <a:ext cx="5499100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213100" y="6356350"/>
            <a:ext cx="47355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266113" y="6356350"/>
            <a:ext cx="685800" cy="365125"/>
          </a:xfrm>
        </p:spPr>
        <p:txBody>
          <a:bodyPr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8CEB2C3-873C-FF45-9EDA-84EE8DA3F602}" type="slidenum"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2623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, contenu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9875" y="268288"/>
            <a:ext cx="1646238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it-IT" noProof="0"/>
              <a:t>Trascinare l'immagine su un segnaposto o fare clic sull'icona per aggiungerla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7212013" y="6356350"/>
            <a:ext cx="1752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178050" y="6356350"/>
            <a:ext cx="4927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331788" y="360363"/>
            <a:ext cx="5064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FD467-8544-3343-B1F6-08B90C48A3DD}" type="slidenum">
              <a:rPr lang="it-IT">
                <a:solidFill>
                  <a:prstClr val="white"/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11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59700" y="268288"/>
            <a:ext cx="1098550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/>
          <a:lstStyle>
            <a:lvl1pPr algn="r">
              <a:defRPr sz="4600" b="0" cap="none" baseline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4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625" y="6356350"/>
            <a:ext cx="5311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00FD4-8178-224B-8411-D24EE2E03F9B}" type="slidenum">
              <a:rPr lang="it-IT">
                <a:solidFill>
                  <a:prstClr val="white"/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9077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9875" y="4773613"/>
            <a:ext cx="2971800" cy="1844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/>
          <a:lstStyle>
            <a:lvl1pPr algn="r">
              <a:defRPr sz="4600" b="0" cap="none" baseline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it-IT" noProof="0"/>
              <a:t>Trascinare l'immagine su un segnaposto o fare clic sull'icona per aggiungerla</a:t>
            </a:r>
            <a:endParaRPr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350838" y="6105525"/>
            <a:ext cx="5064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AA365-01D0-5641-9B6A-A44F98CBDF76}" type="slidenum">
              <a:rPr lang="it-IT">
                <a:solidFill>
                  <a:prstClr val="white"/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380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9144000" cy="606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8453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AA2D9-B212-D54E-B1C2-80315AC7E6D0}" type="slidenum">
              <a:rPr lang="it-IT">
                <a:solidFill>
                  <a:prstClr val="white"/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5400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-26988" y="0"/>
            <a:ext cx="9170988" cy="476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" name="Connettore 1 7"/>
          <p:cNvCxnSpPr/>
          <p:nvPr userDrawn="1"/>
        </p:nvCxnSpPr>
        <p:spPr>
          <a:xfrm>
            <a:off x="457200" y="6486525"/>
            <a:ext cx="8178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25" y="551930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054132"/>
            <a:ext cx="3801035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801034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1528" y="2054132"/>
            <a:ext cx="3944469" cy="635279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1529" y="2689411"/>
            <a:ext cx="3944468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3316288" y="6492875"/>
            <a:ext cx="6007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</p:spTree>
    <p:extLst>
      <p:ext uri="{BB962C8B-B14F-4D97-AF65-F5344CB8AC3E}">
        <p14:creationId xmlns:p14="http://schemas.microsoft.com/office/powerpoint/2010/main" val="69920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to, sopra e s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8148638" y="268288"/>
            <a:ext cx="7191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AB72C-764B-1A46-A750-491E8269FA6C}" type="slidenum">
              <a:rPr lang="it-IT">
                <a:solidFill>
                  <a:prstClr val="white"/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5867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14400"/>
            <a:ext cx="6508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09800"/>
            <a:ext cx="6508750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9313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625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588" y="360363"/>
            <a:ext cx="506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8B607AF-34AE-9041-AF45-FE4E2352BF50}" type="slidenum">
              <a:rPr lang="it-IT">
                <a:solidFill>
                  <a:prstClr val="white"/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76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spcBef>
          <a:spcPts val="180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sz="20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rgbClr val="4D0000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rgbClr val="4D0000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Word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Word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Word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Word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2672616"/>
            <a:ext cx="6667500" cy="1775192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en-US" dirty="0">
                <a:solidFill>
                  <a:srgbClr val="FF0000"/>
                </a:solidFill>
              </a:rPr>
              <a:t>Giovanni Boniolo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Dipartimento di Scienze Biomediche e Chirurgico Specialistiche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Università di Ferrara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pic>
        <p:nvPicPr>
          <p:cNvPr id="5" name="Picture 4" descr="Unife_ENG_nero VETTORIA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00" y="656858"/>
            <a:ext cx="404622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16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10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Macintosh HD:Users:default:Desktop:3.tiff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1" y="812800"/>
            <a:ext cx="3751579" cy="326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default:Desktop:4.tif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8707" y="1647507"/>
            <a:ext cx="3461385" cy="43757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0961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070" y="578695"/>
            <a:ext cx="6508750" cy="1143000"/>
          </a:xfrm>
        </p:spPr>
        <p:txBody>
          <a:bodyPr/>
          <a:lstStyle/>
          <a:p>
            <a:pPr algn="ctr"/>
            <a:r>
              <a:rPr lang="it-IT" dirty="0"/>
              <a:t>Cos’è un “disaccordo morale”?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11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6924" y="2763492"/>
            <a:ext cx="81952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latin typeface="Century Gothic" charset="0"/>
                <a:cs typeface="Century Gothic" charset="0"/>
              </a:rPr>
              <a:t>E’ un conflitto di valutazione morale fra soggetti diversi, uno (o un gruppo) dei quali valuta una situazione positivamente e un altro negativamente</a:t>
            </a:r>
          </a:p>
          <a:p>
            <a:pPr algn="ctr"/>
            <a:endParaRPr lang="it-IT" sz="2800" dirty="0">
              <a:latin typeface="Century Gothic" charset="0"/>
              <a:cs typeface="Century Gothic" charset="0"/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9323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47777"/>
            <a:ext cx="8121991" cy="1143000"/>
          </a:xfrm>
        </p:spPr>
        <p:txBody>
          <a:bodyPr/>
          <a:lstStyle/>
          <a:p>
            <a:r>
              <a:rPr lang="it-IT" dirty="0"/>
              <a:t>Modelli di risoluzione dei disaccordi morali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12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CasellaDiTesto 9"/>
          <p:cNvSpPr txBox="1">
            <a:spLocks noChangeArrowheads="1"/>
          </p:cNvSpPr>
          <p:nvPr/>
        </p:nvSpPr>
        <p:spPr bwMode="auto">
          <a:xfrm>
            <a:off x="6611938" y="3601454"/>
            <a:ext cx="296862" cy="25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7" name="CasellaDiTesto 10"/>
          <p:cNvSpPr txBox="1">
            <a:spLocks noChangeArrowheads="1"/>
          </p:cNvSpPr>
          <p:nvPr/>
        </p:nvSpPr>
        <p:spPr bwMode="auto">
          <a:xfrm>
            <a:off x="6611938" y="3585579"/>
            <a:ext cx="296862" cy="255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8" name="CasellaDiTesto 11"/>
          <p:cNvSpPr txBox="1">
            <a:spLocks noChangeArrowheads="1"/>
          </p:cNvSpPr>
          <p:nvPr/>
        </p:nvSpPr>
        <p:spPr bwMode="auto">
          <a:xfrm>
            <a:off x="6732588" y="3431591"/>
            <a:ext cx="296862" cy="25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9" name="CasellaDiTesto 12"/>
          <p:cNvSpPr txBox="1">
            <a:spLocks noChangeArrowheads="1"/>
          </p:cNvSpPr>
          <p:nvPr/>
        </p:nvSpPr>
        <p:spPr bwMode="auto">
          <a:xfrm>
            <a:off x="7061200" y="2982329"/>
            <a:ext cx="296863" cy="25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0" name="CasellaDiTesto 13"/>
          <p:cNvSpPr txBox="1">
            <a:spLocks noChangeArrowheads="1"/>
          </p:cNvSpPr>
          <p:nvPr/>
        </p:nvSpPr>
        <p:spPr bwMode="auto">
          <a:xfrm>
            <a:off x="6904038" y="3237916"/>
            <a:ext cx="296862" cy="25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1" name="CasellaDiTesto 14"/>
          <p:cNvSpPr txBox="1">
            <a:spLocks noChangeArrowheads="1"/>
          </p:cNvSpPr>
          <p:nvPr/>
        </p:nvSpPr>
        <p:spPr bwMode="auto">
          <a:xfrm>
            <a:off x="7008813" y="3415716"/>
            <a:ext cx="296862" cy="25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2" name="CasellaDiTesto 15"/>
          <p:cNvSpPr txBox="1">
            <a:spLocks noChangeArrowheads="1"/>
          </p:cNvSpPr>
          <p:nvPr/>
        </p:nvSpPr>
        <p:spPr bwMode="auto">
          <a:xfrm>
            <a:off x="6764338" y="3190291"/>
            <a:ext cx="541337" cy="2555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3" name="CasellaDiTesto 16"/>
          <p:cNvSpPr txBox="1">
            <a:spLocks noChangeArrowheads="1"/>
          </p:cNvSpPr>
          <p:nvPr/>
        </p:nvSpPr>
        <p:spPr bwMode="auto">
          <a:xfrm>
            <a:off x="6623050" y="3480804"/>
            <a:ext cx="296863" cy="255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4" name="CasellaDiTesto 17"/>
          <p:cNvSpPr txBox="1">
            <a:spLocks noChangeArrowheads="1"/>
          </p:cNvSpPr>
          <p:nvPr/>
        </p:nvSpPr>
        <p:spPr bwMode="auto">
          <a:xfrm>
            <a:off x="6475413" y="3544304"/>
            <a:ext cx="554037" cy="296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5" name="CasellaDiTesto 18"/>
          <p:cNvSpPr txBox="1">
            <a:spLocks noChangeArrowheads="1"/>
          </p:cNvSpPr>
          <p:nvPr/>
        </p:nvSpPr>
        <p:spPr bwMode="auto">
          <a:xfrm>
            <a:off x="6623050" y="2917241"/>
            <a:ext cx="835025" cy="25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6" name="CasellaDiTesto 24"/>
          <p:cNvSpPr txBox="1">
            <a:spLocks noChangeArrowheads="1"/>
          </p:cNvSpPr>
          <p:nvPr/>
        </p:nvSpPr>
        <p:spPr bwMode="auto">
          <a:xfrm>
            <a:off x="6819900" y="3069641"/>
            <a:ext cx="541338" cy="2555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7" name="CasellaDiTesto 25"/>
          <p:cNvSpPr txBox="1">
            <a:spLocks noChangeArrowheads="1"/>
          </p:cNvSpPr>
          <p:nvPr/>
        </p:nvSpPr>
        <p:spPr bwMode="auto">
          <a:xfrm>
            <a:off x="6972300" y="2771191"/>
            <a:ext cx="541338" cy="25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pic>
        <p:nvPicPr>
          <p:cNvPr id="18" name="Immagine 19" descr="Screen shot 2013-03-21 at 13.35.18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8375" y="1791705"/>
            <a:ext cx="3656013" cy="444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sellaDiTesto 5"/>
          <p:cNvSpPr txBox="1">
            <a:spLocks noChangeArrowheads="1"/>
          </p:cNvSpPr>
          <p:nvPr/>
        </p:nvSpPr>
        <p:spPr bwMode="auto">
          <a:xfrm>
            <a:off x="752475" y="2917241"/>
            <a:ext cx="3859213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200"/>
              <a:t>Imponendo la propria idea con la forza…</a:t>
            </a:r>
          </a:p>
          <a:p>
            <a:pPr eaLnBrk="1" hangingPunct="1"/>
            <a:endParaRPr lang="it-IT" sz="2200"/>
          </a:p>
          <a:p>
            <a:pPr eaLnBrk="1" hangingPunct="1"/>
            <a:r>
              <a:rPr lang="it-IT" sz="2200"/>
              <a:t>…differenza tra </a:t>
            </a:r>
            <a:r>
              <a:rPr lang="it-IT" sz="2200">
                <a:solidFill>
                  <a:srgbClr val="990000"/>
                </a:solidFill>
              </a:rPr>
              <a:t>pregiudizio morale</a:t>
            </a:r>
            <a:r>
              <a:rPr lang="it-IT" sz="2200"/>
              <a:t> e </a:t>
            </a:r>
            <a:r>
              <a:rPr lang="it-IT" sz="2200">
                <a:solidFill>
                  <a:srgbClr val="990000"/>
                </a:solidFill>
              </a:rPr>
              <a:t>giudizio morale</a:t>
            </a:r>
          </a:p>
        </p:txBody>
      </p:sp>
      <p:sp>
        <p:nvSpPr>
          <p:cNvPr id="20" name="CasellaDiTesto 8"/>
          <p:cNvSpPr txBox="1">
            <a:spLocks noChangeArrowheads="1"/>
          </p:cNvSpPr>
          <p:nvPr/>
        </p:nvSpPr>
        <p:spPr bwMode="auto">
          <a:xfrm>
            <a:off x="1536807" y="2351209"/>
            <a:ext cx="24360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b="1" dirty="0"/>
              <a:t>Argomento “ad </a:t>
            </a:r>
            <a:r>
              <a:rPr lang="it-IT" sz="1400" b="1" dirty="0" err="1"/>
              <a:t>baculum</a:t>
            </a:r>
            <a:r>
              <a:rPr lang="it-IT" sz="1400" b="1" dirty="0"/>
              <a:t>”</a:t>
            </a: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241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736600"/>
            <a:ext cx="7427620" cy="762000"/>
          </a:xfrm>
        </p:spPr>
        <p:txBody>
          <a:bodyPr/>
          <a:lstStyle/>
          <a:p>
            <a:pPr algn="ctr"/>
            <a:r>
              <a:rPr lang="en-US" dirty="0" err="1"/>
              <a:t>Andando</a:t>
            </a:r>
            <a:r>
              <a:rPr lang="en-US" dirty="0"/>
              <a:t> a “</a:t>
            </a:r>
            <a:r>
              <a:rPr lang="en-US" dirty="0" err="1"/>
              <a:t>Porta</a:t>
            </a:r>
            <a:r>
              <a:rPr lang="en-US" dirty="0"/>
              <a:t> a </a:t>
            </a:r>
            <a:r>
              <a:rPr lang="en-US" dirty="0" err="1"/>
              <a:t>Porta</a:t>
            </a:r>
            <a:r>
              <a:rPr lang="en-US" dirty="0"/>
              <a:t>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13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Macintosh HD:Users:default:Desktop:3.tiff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1663700"/>
            <a:ext cx="4064000" cy="26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default:Desktop:4.tiff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200" y="2616200"/>
            <a:ext cx="3937000" cy="28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963988" y="5799604"/>
            <a:ext cx="5549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http://</a:t>
            </a:r>
            <a:r>
              <a:rPr lang="en-US" b="1" dirty="0" err="1"/>
              <a:t>www.youtube.com</a:t>
            </a:r>
            <a:r>
              <a:rPr lang="en-US" b="1" dirty="0"/>
              <a:t>/</a:t>
            </a:r>
            <a:r>
              <a:rPr lang="en-US" b="1" dirty="0" err="1"/>
              <a:t>watch?v</a:t>
            </a:r>
            <a:r>
              <a:rPr lang="en-US" b="1" dirty="0"/>
              <a:t>=xUIK4cLoAqA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81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453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it-IT" dirty="0">
                <a:solidFill>
                  <a:srgbClr val="800000"/>
                </a:solidFill>
              </a:rPr>
              <a:t>Modelli alternative di decisioni pubbliche</a:t>
            </a:r>
            <a:endParaRPr lang="it-IT" dirty="0"/>
          </a:p>
        </p:txBody>
      </p:sp>
      <p:sp>
        <p:nvSpPr>
          <p:cNvPr id="32770" name="Text Placeholder 2"/>
          <p:cNvSpPr>
            <a:spLocks noGrp="1"/>
          </p:cNvSpPr>
          <p:nvPr>
            <p:ph type="body" idx="1"/>
          </p:nvPr>
        </p:nvSpPr>
        <p:spPr>
          <a:xfrm>
            <a:off x="457200" y="3016488"/>
            <a:ext cx="3932238" cy="639762"/>
          </a:xfrm>
          <a:ln w="9525"/>
          <a:extLst>
            <a:ext uri="{91240B29-F687-4f45-9708-019B960494DF}">
              <a14:hiddenLine xmlns:a14="http://schemas.microsoft.com/office/drawing/2010/main" xmlns="" w="4445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2400" b="1" dirty="0">
                <a:solidFill>
                  <a:schemeClr val="tx1"/>
                </a:solidFill>
                <a:latin typeface="Garamond" charset="0"/>
              </a:rPr>
              <a:t>AGGREGAZIONE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563" y="3016488"/>
            <a:ext cx="3932237" cy="639762"/>
          </a:xfrm>
        </p:spPr>
        <p:txBody>
          <a:bodyPr/>
          <a:lstStyle/>
          <a:p>
            <a:pPr>
              <a:defRPr/>
            </a:pPr>
            <a:r>
              <a:rPr lang="en-GB" sz="2400" b="1" dirty="0">
                <a:solidFill>
                  <a:srgbClr val="000000"/>
                </a:solidFill>
              </a:rPr>
              <a:t>DELIBERAZIONE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4563" y="4060926"/>
            <a:ext cx="4151292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2400" b="1" dirty="0" err="1"/>
              <a:t>Opinioni</a:t>
            </a:r>
            <a:r>
              <a:rPr lang="en-GB" sz="2400" b="1" dirty="0"/>
              <a:t>/</a:t>
            </a:r>
            <a:r>
              <a:rPr lang="en-GB" sz="2400" b="1" dirty="0" err="1"/>
              <a:t>credenze</a:t>
            </a:r>
            <a:r>
              <a:rPr lang="en-GB" sz="2400" b="1" dirty="0"/>
              <a:t>/</a:t>
            </a:r>
            <a:r>
              <a:rPr lang="en-GB" sz="2400" b="1" dirty="0" err="1"/>
              <a:t>preferenze</a:t>
            </a:r>
            <a:r>
              <a:rPr lang="en-GB" sz="2400" b="1" dirty="0"/>
              <a:t> </a:t>
            </a:r>
            <a:r>
              <a:rPr lang="en-GB" sz="2400" b="1" dirty="0" err="1"/>
              <a:t>risultano</a:t>
            </a:r>
            <a:r>
              <a:rPr lang="en-GB" sz="2400" b="1" dirty="0"/>
              <a:t> </a:t>
            </a:r>
            <a:r>
              <a:rPr lang="en-GB" sz="2400" b="1" dirty="0" err="1"/>
              <a:t>dalla</a:t>
            </a:r>
            <a:r>
              <a:rPr lang="en-GB" sz="2400" b="1" dirty="0"/>
              <a:t> </a:t>
            </a:r>
            <a:r>
              <a:rPr lang="en-GB" sz="2400" b="1" dirty="0" err="1"/>
              <a:t>deliberazione</a:t>
            </a:r>
            <a:r>
              <a:rPr lang="en-GB" sz="2400" b="1" dirty="0"/>
              <a:t> 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38146" y="4059097"/>
            <a:ext cx="4151292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2400" b="1" dirty="0" err="1"/>
              <a:t>OpinionI</a:t>
            </a:r>
            <a:r>
              <a:rPr lang="en-GB" sz="2400" b="1" dirty="0"/>
              <a:t>/</a:t>
            </a:r>
            <a:r>
              <a:rPr lang="en-GB" sz="2400" b="1" dirty="0" err="1"/>
              <a:t>credenze</a:t>
            </a:r>
            <a:r>
              <a:rPr lang="en-GB" sz="2400" b="1" dirty="0"/>
              <a:t>/</a:t>
            </a:r>
            <a:r>
              <a:rPr lang="en-GB" sz="2400" b="1" dirty="0" err="1"/>
              <a:t>preferenze</a:t>
            </a:r>
            <a:r>
              <a:rPr lang="en-GB" sz="2400" b="1" dirty="0"/>
              <a:t> </a:t>
            </a:r>
            <a:r>
              <a:rPr lang="en-GB" sz="2400" b="1" dirty="0" err="1"/>
              <a:t>sono</a:t>
            </a:r>
            <a:r>
              <a:rPr lang="en-GB" sz="2400" b="1" dirty="0"/>
              <a:t> date </a:t>
            </a:r>
            <a:r>
              <a:rPr lang="en-GB" sz="2400" b="1" i="1" dirty="0"/>
              <a:t>a priori </a:t>
            </a:r>
            <a:endParaRPr lang="en-GB" sz="2400" b="1" dirty="0"/>
          </a:p>
        </p:txBody>
      </p:sp>
      <p:sp>
        <p:nvSpPr>
          <p:cNvPr id="14" name="Oval 13"/>
          <p:cNvSpPr/>
          <p:nvPr/>
        </p:nvSpPr>
        <p:spPr>
          <a:xfrm>
            <a:off x="1733175" y="2027418"/>
            <a:ext cx="747058" cy="74706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196667" y="2027418"/>
            <a:ext cx="747058" cy="74706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957388" y="2168763"/>
            <a:ext cx="4635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6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375400" y="2132250"/>
            <a:ext cx="4635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71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3" y="506413"/>
            <a:ext cx="8751887" cy="50641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600" dirty="0">
                <a:solidFill>
                  <a:srgbClr val="800000"/>
                </a:solidFill>
                <a:ea typeface="+mj-ea"/>
                <a:cs typeface="+mj-cs"/>
              </a:rPr>
              <a:t>Aggregazione delle preferenze</a:t>
            </a:r>
          </a:p>
        </p:txBody>
      </p:sp>
      <p:sp>
        <p:nvSpPr>
          <p:cNvPr id="3481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620000" y="19050"/>
            <a:ext cx="1066800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5AF7C07-BC65-5148-9C23-802794329BC5}" type="slidenum">
              <a:rPr lang="en-US" sz="1400">
                <a:solidFill>
                  <a:srgbClr val="FFFF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400">
              <a:solidFill>
                <a:srgbClr val="FFFF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000625" y="2355850"/>
            <a:ext cx="1179513" cy="879475"/>
          </a:xfrm>
          <a:prstGeom prst="straightConnector1">
            <a:avLst/>
          </a:prstGeom>
          <a:ln w="762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000625" y="4670425"/>
            <a:ext cx="1179513" cy="1030288"/>
          </a:xfrm>
          <a:prstGeom prst="straightConnector1">
            <a:avLst/>
          </a:prstGeom>
          <a:ln w="762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68" name="TextBox 32767"/>
          <p:cNvSpPr txBox="1"/>
          <p:nvPr/>
        </p:nvSpPr>
        <p:spPr>
          <a:xfrm>
            <a:off x="6180138" y="1335088"/>
            <a:ext cx="2563812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b="1" dirty="0"/>
              <a:t>NEGOZIAZIONE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80138" y="4765675"/>
            <a:ext cx="270986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/>
              <a:t>VOTO DI MAGGIORANZA</a:t>
            </a:r>
          </a:p>
        </p:txBody>
      </p:sp>
      <p:sp>
        <p:nvSpPr>
          <p:cNvPr id="32785" name="TextBox 32768"/>
          <p:cNvSpPr txBox="1">
            <a:spLocks noChangeArrowheads="1"/>
          </p:cNvSpPr>
          <p:nvPr/>
        </p:nvSpPr>
        <p:spPr bwMode="auto">
          <a:xfrm>
            <a:off x="6223000" y="1720850"/>
            <a:ext cx="2463800" cy="20313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800" b="1" dirty="0"/>
              <a:t>Coloro che sono contrari all’aborto potrebbero acconsentire a tale pratica a certe condizioni e entro certi periodi di tempo</a:t>
            </a:r>
          </a:p>
        </p:txBody>
      </p:sp>
      <p:sp>
        <p:nvSpPr>
          <p:cNvPr id="32786" name="TextBox 36"/>
          <p:cNvSpPr txBox="1">
            <a:spLocks noChangeArrowheads="1"/>
          </p:cNvSpPr>
          <p:nvPr/>
        </p:nvSpPr>
        <p:spPr bwMode="auto">
          <a:xfrm>
            <a:off x="6180138" y="5191125"/>
            <a:ext cx="2709862" cy="92333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800" b="1" dirty="0"/>
              <a:t>Dato che i favorevoli sono la maggioranza, l’aborto viene permesso</a:t>
            </a:r>
          </a:p>
        </p:txBody>
      </p:sp>
      <p:sp>
        <p:nvSpPr>
          <p:cNvPr id="3" name="Right Brace 32777"/>
          <p:cNvSpPr/>
          <p:nvPr/>
        </p:nvSpPr>
        <p:spPr>
          <a:xfrm>
            <a:off x="4691063" y="1220788"/>
            <a:ext cx="595312" cy="5117465"/>
          </a:xfrm>
          <a:prstGeom prst="rightBrace">
            <a:avLst>
              <a:gd name="adj1" fmla="val 43876"/>
              <a:gd name="adj2" fmla="val 50000"/>
            </a:avLst>
          </a:prstGeom>
          <a:ln w="635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60325" y="1060450"/>
            <a:ext cx="4768850" cy="5277803"/>
            <a:chOff x="60325" y="1060450"/>
            <a:chExt cx="4768850" cy="5277803"/>
          </a:xfrm>
        </p:grpSpPr>
        <p:pic>
          <p:nvPicPr>
            <p:cNvPr id="34819" name="Picture 8" descr="skd181913sdc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20938" y="4189413"/>
              <a:ext cx="2270125" cy="2148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0" name="Picture 9" descr="skd181973sd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000" y="2436813"/>
              <a:ext cx="1843088" cy="237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1" name="Picture 10" descr="skd181702sdc.pn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325" y="4238625"/>
              <a:ext cx="1854200" cy="2099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2" name="TextBox 13"/>
            <p:cNvSpPr txBox="1">
              <a:spLocks noChangeArrowheads="1"/>
            </p:cNvSpPr>
            <p:nvPr/>
          </p:nvSpPr>
          <p:spPr bwMode="auto">
            <a:xfrm>
              <a:off x="1835150" y="3543300"/>
              <a:ext cx="1090613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800" b="1"/>
                <a:t>Pro</a:t>
              </a:r>
            </a:p>
            <a:p>
              <a:pPr algn="ctr" eaLnBrk="1" hangingPunct="1"/>
              <a:r>
                <a:rPr lang="en-GB" sz="1800" b="1"/>
                <a:t>abortion</a:t>
              </a:r>
            </a:p>
          </p:txBody>
        </p:sp>
        <p:sp>
          <p:nvSpPr>
            <p:cNvPr id="34823" name="TextBox 17"/>
            <p:cNvSpPr txBox="1">
              <a:spLocks noChangeArrowheads="1"/>
            </p:cNvSpPr>
            <p:nvPr/>
          </p:nvSpPr>
          <p:spPr bwMode="auto">
            <a:xfrm>
              <a:off x="3432175" y="1835150"/>
              <a:ext cx="12922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800" b="1"/>
                <a:t>Against</a:t>
              </a:r>
            </a:p>
            <a:p>
              <a:pPr algn="ctr" eaLnBrk="1" hangingPunct="1"/>
              <a:r>
                <a:rPr lang="en-GB" sz="1800" b="1"/>
                <a:t>abortion</a:t>
              </a:r>
            </a:p>
          </p:txBody>
        </p:sp>
        <p:sp>
          <p:nvSpPr>
            <p:cNvPr id="34824" name="TextBox 18"/>
            <p:cNvSpPr txBox="1">
              <a:spLocks noChangeArrowheads="1"/>
            </p:cNvSpPr>
            <p:nvPr/>
          </p:nvSpPr>
          <p:spPr bwMode="auto">
            <a:xfrm>
              <a:off x="2438400" y="4910138"/>
              <a:ext cx="14747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1"/>
                <a:t>Pro abortion</a:t>
              </a:r>
            </a:p>
          </p:txBody>
        </p:sp>
        <p:sp>
          <p:nvSpPr>
            <p:cNvPr id="34825" name="TextBox 15"/>
            <p:cNvSpPr txBox="1">
              <a:spLocks noChangeArrowheads="1"/>
            </p:cNvSpPr>
            <p:nvPr/>
          </p:nvSpPr>
          <p:spPr bwMode="auto">
            <a:xfrm>
              <a:off x="803275" y="4860925"/>
              <a:ext cx="106045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1"/>
                <a:t>Against</a:t>
              </a:r>
            </a:p>
            <a:p>
              <a:pPr eaLnBrk="1" hangingPunct="1"/>
              <a:r>
                <a:rPr lang="en-GB" sz="1800" b="1"/>
                <a:t>abortion</a:t>
              </a:r>
            </a:p>
          </p:txBody>
        </p:sp>
        <p:pic>
          <p:nvPicPr>
            <p:cNvPr id="34833" name="Picture 7" descr="skd182040sdc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" y="1219200"/>
              <a:ext cx="1846263" cy="221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4" name="TextBox 20"/>
            <p:cNvSpPr txBox="1">
              <a:spLocks noChangeArrowheads="1"/>
            </p:cNvSpPr>
            <p:nvPr/>
          </p:nvSpPr>
          <p:spPr bwMode="auto">
            <a:xfrm>
              <a:off x="301625" y="2254250"/>
              <a:ext cx="15335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1"/>
                <a:t> Pro abortion</a:t>
              </a:r>
            </a:p>
          </p:txBody>
        </p:sp>
        <p:pic>
          <p:nvPicPr>
            <p:cNvPr id="34835" name="Picture 3" descr="Screen Shot 2014-02-28 at 07.28.19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325" y="1060450"/>
              <a:ext cx="1720850" cy="272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6" name="TextBox 15"/>
            <p:cNvSpPr txBox="1">
              <a:spLocks noChangeArrowheads="1"/>
            </p:cNvSpPr>
            <p:nvPr/>
          </p:nvSpPr>
          <p:spPr bwMode="auto">
            <a:xfrm>
              <a:off x="3521075" y="2193925"/>
              <a:ext cx="106045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1"/>
                <a:t>Against</a:t>
              </a:r>
            </a:p>
            <a:p>
              <a:pPr eaLnBrk="1" hangingPunct="1"/>
              <a:r>
                <a:rPr lang="en-GB" sz="1800" b="1"/>
                <a:t>abortion</a:t>
              </a:r>
            </a:p>
          </p:txBody>
        </p:sp>
      </p:grpSp>
      <p:sp>
        <p:nvSpPr>
          <p:cNvPr id="2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6170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3" y="581025"/>
            <a:ext cx="8751887" cy="506413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600" dirty="0">
                <a:solidFill>
                  <a:srgbClr val="800000"/>
                </a:solidFill>
                <a:ea typeface="+mj-ea"/>
                <a:cs typeface="+mj-cs"/>
              </a:rPr>
              <a:t>2. La Deliberazione</a:t>
            </a:r>
          </a:p>
        </p:txBody>
      </p:sp>
      <p:sp>
        <p:nvSpPr>
          <p:cNvPr id="3584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620000" y="19050"/>
            <a:ext cx="1066800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1384E33-E19F-A745-90C2-35A4331B5700}" type="slidenum">
              <a:rPr lang="en-US" sz="1400">
                <a:solidFill>
                  <a:srgbClr val="FFFF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32768" name="TextBox 32767"/>
          <p:cNvSpPr txBox="1"/>
          <p:nvPr/>
        </p:nvSpPr>
        <p:spPr>
          <a:xfrm>
            <a:off x="6180138" y="1550988"/>
            <a:ext cx="2520950" cy="369887"/>
          </a:xfrm>
          <a:prstGeom prst="rect">
            <a:avLst/>
          </a:prstGeom>
          <a:solidFill>
            <a:srgbClr val="FF717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b="1" dirty="0"/>
              <a:t>CONSENSUS</a:t>
            </a:r>
          </a:p>
        </p:txBody>
      </p:sp>
      <p:sp>
        <p:nvSpPr>
          <p:cNvPr id="5" name="Down Arrow 4"/>
          <p:cNvSpPr/>
          <p:nvPr/>
        </p:nvSpPr>
        <p:spPr>
          <a:xfrm>
            <a:off x="1219200" y="5013325"/>
            <a:ext cx="2243138" cy="423863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138113" y="5549900"/>
            <a:ext cx="4727575" cy="4159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2100" b="1" dirty="0"/>
              <a:t>REASON-GIVING REQUIREMENT</a:t>
            </a:r>
          </a:p>
        </p:txBody>
      </p:sp>
      <p:pic>
        <p:nvPicPr>
          <p:cNvPr id="35846" name="Picture 26" descr="skd182040sdc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38" y="1200150"/>
            <a:ext cx="1427162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20"/>
          <p:cNvSpPr txBox="1">
            <a:spLocks noChangeArrowheads="1"/>
          </p:cNvSpPr>
          <p:nvPr/>
        </p:nvSpPr>
        <p:spPr bwMode="auto">
          <a:xfrm>
            <a:off x="330200" y="1985963"/>
            <a:ext cx="1352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/>
              <a:t> Pro abortion</a:t>
            </a:r>
          </a:p>
        </p:txBody>
      </p:sp>
      <p:pic>
        <p:nvPicPr>
          <p:cNvPr id="35848" name="Picture 9" descr="skd181973sdc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8975" y="1250950"/>
            <a:ext cx="130175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Box 13"/>
          <p:cNvSpPr txBox="1">
            <a:spLocks noChangeArrowheads="1"/>
          </p:cNvSpPr>
          <p:nvPr/>
        </p:nvSpPr>
        <p:spPr bwMode="auto">
          <a:xfrm>
            <a:off x="2136775" y="1985963"/>
            <a:ext cx="1090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600" b="1"/>
              <a:t>Pro</a:t>
            </a:r>
          </a:p>
          <a:p>
            <a:pPr algn="ctr" eaLnBrk="1" hangingPunct="1"/>
            <a:r>
              <a:rPr lang="en-GB" sz="1600" b="1"/>
              <a:t>abortion</a:t>
            </a:r>
          </a:p>
        </p:txBody>
      </p:sp>
      <p:pic>
        <p:nvPicPr>
          <p:cNvPr id="35850" name="Picture 10" descr="skd181702sd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0" y="1184275"/>
            <a:ext cx="1406525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TextBox 15"/>
          <p:cNvSpPr txBox="1">
            <a:spLocks noChangeArrowheads="1"/>
          </p:cNvSpPr>
          <p:nvPr/>
        </p:nvSpPr>
        <p:spPr bwMode="auto">
          <a:xfrm>
            <a:off x="3997325" y="1570038"/>
            <a:ext cx="9223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/>
              <a:t>Against</a:t>
            </a:r>
          </a:p>
          <a:p>
            <a:pPr eaLnBrk="1" hangingPunct="1"/>
            <a:r>
              <a:rPr lang="en-GB" sz="1600" b="1"/>
              <a:t>abortion</a:t>
            </a:r>
          </a:p>
        </p:txBody>
      </p:sp>
      <p:pic>
        <p:nvPicPr>
          <p:cNvPr id="35852" name="Picture 8" descr="skd181913sdc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38" y="3022600"/>
            <a:ext cx="170815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Rectangle 3"/>
          <p:cNvSpPr>
            <a:spLocks noChangeArrowheads="1"/>
          </p:cNvSpPr>
          <p:nvPr/>
        </p:nvSpPr>
        <p:spPr bwMode="auto">
          <a:xfrm>
            <a:off x="196850" y="3563938"/>
            <a:ext cx="12080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500" b="1"/>
              <a:t>Pro abortion</a:t>
            </a:r>
          </a:p>
        </p:txBody>
      </p:sp>
      <p:sp>
        <p:nvSpPr>
          <p:cNvPr id="37" name="Right Brace 32777"/>
          <p:cNvSpPr/>
          <p:nvPr/>
        </p:nvSpPr>
        <p:spPr>
          <a:xfrm>
            <a:off x="4691063" y="1220788"/>
            <a:ext cx="595312" cy="5130165"/>
          </a:xfrm>
          <a:prstGeom prst="rightBrace">
            <a:avLst>
              <a:gd name="adj1" fmla="val 43876"/>
              <a:gd name="adj2" fmla="val 50000"/>
            </a:avLst>
          </a:prstGeom>
          <a:ln w="635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5000625" y="2355850"/>
            <a:ext cx="1179513" cy="879475"/>
          </a:xfrm>
          <a:prstGeom prst="straightConnector1">
            <a:avLst/>
          </a:prstGeom>
          <a:ln w="762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000625" y="4670425"/>
            <a:ext cx="1179513" cy="766763"/>
          </a:xfrm>
          <a:prstGeom prst="straightConnector1">
            <a:avLst/>
          </a:prstGeom>
          <a:ln w="762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180138" y="1550988"/>
            <a:ext cx="2709862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/>
              <a:t>CONSENSO</a:t>
            </a:r>
          </a:p>
        </p:txBody>
      </p:sp>
      <p:sp>
        <p:nvSpPr>
          <p:cNvPr id="41" name="TextBox 32768"/>
          <p:cNvSpPr txBox="1">
            <a:spLocks noChangeArrowheads="1"/>
          </p:cNvSpPr>
          <p:nvPr/>
        </p:nvSpPr>
        <p:spPr bwMode="auto">
          <a:xfrm>
            <a:off x="6223000" y="1936750"/>
            <a:ext cx="2667000" cy="92333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800" b="1" dirty="0"/>
              <a:t>Tutti i partecipanti si trovano d’accordo alla fine della consultazione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03950" y="4383088"/>
            <a:ext cx="2686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b="1" dirty="0"/>
              <a:t>VOTO DI MAGGIORANZA</a:t>
            </a:r>
          </a:p>
        </p:txBody>
      </p:sp>
      <p:sp>
        <p:nvSpPr>
          <p:cNvPr id="44" name="TextBox 36"/>
          <p:cNvSpPr txBox="1">
            <a:spLocks noChangeArrowheads="1"/>
          </p:cNvSpPr>
          <p:nvPr/>
        </p:nvSpPr>
        <p:spPr bwMode="auto">
          <a:xfrm>
            <a:off x="6192838" y="4797425"/>
            <a:ext cx="2697162" cy="147732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800" b="1" dirty="0"/>
              <a:t>Dato che coloro che sono favorevoli sono la maggioranza, l’aborto viene permesso</a:t>
            </a:r>
          </a:p>
          <a:p>
            <a:pPr eaLnBrk="1" hangingPunct="1">
              <a:defRPr/>
            </a:pPr>
            <a:endParaRPr lang="en-GB" sz="1800" b="1" dirty="0"/>
          </a:p>
        </p:txBody>
      </p:sp>
      <p:sp>
        <p:nvSpPr>
          <p:cNvPr id="35861" name="TextBox 2"/>
          <p:cNvSpPr txBox="1">
            <a:spLocks noChangeArrowheads="1"/>
          </p:cNvSpPr>
          <p:nvPr/>
        </p:nvSpPr>
        <p:spPr bwMode="auto">
          <a:xfrm>
            <a:off x="85726" y="6038216"/>
            <a:ext cx="4691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 dirty="0"/>
              <a:t>[OPINIONI/CREDENZE POTREBBERO CAMBIARE] </a:t>
            </a:r>
          </a:p>
        </p:txBody>
      </p:sp>
      <p:pic>
        <p:nvPicPr>
          <p:cNvPr id="35862" name="Picture 9" descr="Screen Shot 2014-02-28 at 07.28.19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338" y="2909888"/>
            <a:ext cx="150177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3" name="TextBox 15"/>
          <p:cNvSpPr txBox="1">
            <a:spLocks noChangeArrowheads="1"/>
          </p:cNvSpPr>
          <p:nvPr/>
        </p:nvSpPr>
        <p:spPr bwMode="auto">
          <a:xfrm>
            <a:off x="2767013" y="3692525"/>
            <a:ext cx="920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/>
              <a:t>Against</a:t>
            </a:r>
          </a:p>
          <a:p>
            <a:pPr eaLnBrk="1" hangingPunct="1"/>
            <a:r>
              <a:rPr lang="en-GB" sz="1600" b="1"/>
              <a:t>abortion</a:t>
            </a:r>
          </a:p>
        </p:txBody>
      </p:sp>
      <p:sp>
        <p:nvSpPr>
          <p:cNvPr id="2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8913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CasellaDiTesto 6"/>
          <p:cNvSpPr txBox="1">
            <a:spLocks noChangeArrowheads="1"/>
          </p:cNvSpPr>
          <p:nvPr/>
        </p:nvSpPr>
        <p:spPr bwMode="auto">
          <a:xfrm>
            <a:off x="3484563" y="66675"/>
            <a:ext cx="2420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>
                <a:solidFill>
                  <a:schemeClr val="bg1"/>
                </a:solidFill>
              </a:rPr>
              <a:t>Il modello deliberativo</a:t>
            </a:r>
            <a:endParaRPr lang="it-IT" sz="1600" i="1">
              <a:solidFill>
                <a:schemeClr val="bg1"/>
              </a:solidFill>
            </a:endParaRPr>
          </a:p>
        </p:txBody>
      </p:sp>
      <p:sp>
        <p:nvSpPr>
          <p:cNvPr id="65541" name="Titolo 1"/>
          <p:cNvSpPr txBox="1">
            <a:spLocks/>
          </p:cNvSpPr>
          <p:nvPr/>
        </p:nvSpPr>
        <p:spPr bwMode="auto">
          <a:xfrm>
            <a:off x="457200" y="1031875"/>
            <a:ext cx="6508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600" dirty="0">
                <a:solidFill>
                  <a:schemeClr val="accent1"/>
                </a:solidFill>
              </a:rPr>
              <a:t>Democrazia deliberativa</a:t>
            </a: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6100" y="2535242"/>
            <a:ext cx="765968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"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 concetto di deliberazione è un concetto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etico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it-IT" b="1" dirty="0">
                <a:solidFill>
                  <a:srgbClr val="FF0000"/>
                </a:solidFill>
              </a:rPr>
              <a:t>politico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insieme, perché la possibilità di prendere decisioni attraverso un processo deliberativo implica l’adozione di una certa forma politica di governo rispetto alle altre: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democrazia</a:t>
            </a: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"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questo generalmente si parla di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democrazia deliberativa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intendere quella </a:t>
            </a:r>
            <a:r>
              <a:rPr lang="it-IT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 di gestione del potere politico che ha come modello preferenziale di decisione la deliberazione</a:t>
            </a:r>
            <a:endParaRPr lang="it-IT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19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CasellaDiTesto 6"/>
          <p:cNvSpPr txBox="1">
            <a:spLocks noChangeArrowheads="1"/>
          </p:cNvSpPr>
          <p:nvPr/>
        </p:nvSpPr>
        <p:spPr bwMode="auto">
          <a:xfrm>
            <a:off x="3484563" y="66675"/>
            <a:ext cx="2420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>
                <a:solidFill>
                  <a:schemeClr val="bg1"/>
                </a:solidFill>
              </a:rPr>
              <a:t>Il modello deliberativo</a:t>
            </a:r>
            <a:endParaRPr lang="it-IT" sz="1600" i="1">
              <a:solidFill>
                <a:schemeClr val="bg1"/>
              </a:solidFill>
            </a:endParaRPr>
          </a:p>
        </p:txBody>
      </p:sp>
      <p:sp>
        <p:nvSpPr>
          <p:cNvPr id="66565" name="Titolo 1"/>
          <p:cNvSpPr txBox="1">
            <a:spLocks/>
          </p:cNvSpPr>
          <p:nvPr/>
        </p:nvSpPr>
        <p:spPr bwMode="auto">
          <a:xfrm>
            <a:off x="457200" y="1031875"/>
            <a:ext cx="6508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600" dirty="0">
                <a:solidFill>
                  <a:schemeClr val="accent1"/>
                </a:solidFill>
              </a:rPr>
              <a:t>Democrazia deliberativa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358648"/>
            <a:ext cx="64008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it-IT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Componente democratica</a:t>
            </a:r>
            <a:r>
              <a:rPr lang="it-I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"/>
              <a:defRPr/>
            </a:pPr>
            <a:r>
              <a:rPr lang="it-IT" u="sng">
                <a:solidFill>
                  <a:schemeClr val="tx1">
                    <a:lumMod val="75000"/>
                    <a:lumOff val="25000"/>
                  </a:schemeClr>
                </a:solidFill>
              </a:rPr>
              <a:t>qualsiasi decisione influenzi la vita di una persona deve essere presa anche da quella persona </a:t>
            </a:r>
            <a:r>
              <a:rPr lang="it-IT">
                <a:solidFill>
                  <a:schemeClr val="tx1">
                    <a:lumMod val="75000"/>
                    <a:lumOff val="25000"/>
                  </a:schemeClr>
                </a:solidFill>
              </a:rPr>
              <a:t>e non da altre persone senza aver interpellato quella persona o da qualsivoglia autorità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3808105"/>
            <a:ext cx="8153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Componente deliberativa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"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indica la modalità con la quale le decisioni collettivamente vincolanti debbano essere prese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"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Afferma che non tale modalità non risiede nell’aggregazione delle preferenze (e poi scelta tramite la negoziazione o il voto)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"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 che quello che deve avvenire è </a:t>
            </a:r>
            <a:r>
              <a:rPr lang="it-IT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trasformazione delle preferenze iniziali in preferenze finali attraverso la riflessione e l’argomentazione </a:t>
            </a:r>
          </a:p>
        </p:txBody>
      </p:sp>
    </p:spTree>
    <p:extLst>
      <p:ext uri="{BB962C8B-B14F-4D97-AF65-F5344CB8AC3E}">
        <p14:creationId xmlns:p14="http://schemas.microsoft.com/office/powerpoint/2010/main" val="3119938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CasellaDiTesto 6"/>
          <p:cNvSpPr txBox="1">
            <a:spLocks noChangeArrowheads="1"/>
          </p:cNvSpPr>
          <p:nvPr/>
        </p:nvSpPr>
        <p:spPr bwMode="auto">
          <a:xfrm>
            <a:off x="1579563" y="66675"/>
            <a:ext cx="6230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>
                <a:solidFill>
                  <a:schemeClr val="bg1"/>
                </a:solidFill>
              </a:rPr>
              <a:t>Il modello deliberativo: i valori della democrazia deliberativa</a:t>
            </a:r>
            <a:endParaRPr lang="it-IT" sz="1600" i="1">
              <a:solidFill>
                <a:schemeClr val="bg1"/>
              </a:solidFill>
            </a:endParaRP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 bwMode="auto">
          <a:xfrm>
            <a:off x="457200" y="1031875"/>
            <a:ext cx="6508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600" dirty="0">
                <a:solidFill>
                  <a:schemeClr val="accent1"/>
                </a:solidFill>
              </a:rPr>
              <a:t>Democrazia deliberativa</a:t>
            </a:r>
          </a:p>
        </p:txBody>
      </p:sp>
      <p:sp>
        <p:nvSpPr>
          <p:cNvPr id="4" name="Rectangle 3"/>
          <p:cNvSpPr/>
          <p:nvPr/>
        </p:nvSpPr>
        <p:spPr>
          <a:xfrm>
            <a:off x="508000" y="2404239"/>
            <a:ext cx="73025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Deliberazione: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Processo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pubblico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argomentazione e contro-argomentazione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razionale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nel quale la </a:t>
            </a:r>
            <a:r>
              <a:rPr lang="it-IT" dirty="0">
                <a:solidFill>
                  <a:srgbClr val="FF0000"/>
                </a:solidFill>
              </a:rPr>
              <a:t>validità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la </a:t>
            </a:r>
            <a:r>
              <a:rPr lang="it-IT" dirty="0">
                <a:solidFill>
                  <a:srgbClr val="FF0000"/>
                </a:solidFill>
              </a:rPr>
              <a:t>solidità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delle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giustificazioni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che supportano una data posizione sono requisiti essenziali per la presentazione di un’istanza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nell’arena deliberativa</a:t>
            </a:r>
          </a:p>
        </p:txBody>
      </p:sp>
    </p:spTree>
    <p:extLst>
      <p:ext uri="{BB962C8B-B14F-4D97-AF65-F5344CB8AC3E}">
        <p14:creationId xmlns:p14="http://schemas.microsoft.com/office/powerpoint/2010/main" val="3156918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1"/>
            <a:ext cx="6972300" cy="4570046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Il primo peggior problema</a:t>
            </a:r>
            <a:endParaRPr lang="en-US" dirty="0"/>
          </a:p>
          <a:p>
            <a:pPr marL="0" indent="0">
              <a:buNone/>
            </a:pPr>
            <a:r>
              <a:rPr lang="it-IT" dirty="0"/>
              <a:t>Il tentativo di risolvere problemi etici attraverso la legge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it-IT" b="1" dirty="0"/>
              <a:t>Il secondo peggior problema</a:t>
            </a:r>
            <a:endParaRPr lang="en-US" dirty="0"/>
          </a:p>
          <a:p>
            <a:pPr marL="0" indent="0">
              <a:buNone/>
            </a:pPr>
            <a:r>
              <a:rPr lang="it-IT" dirty="0"/>
              <a:t>Il tentativo di risolvere problemi etici attraverso la religione</a:t>
            </a:r>
            <a:endParaRPr lang="en-US" dirty="0"/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/>
              <a:t>Il terzo peggior problema</a:t>
            </a:r>
            <a:endParaRPr lang="en-US" dirty="0"/>
          </a:p>
          <a:p>
            <a:pPr marL="0" indent="0">
              <a:buNone/>
            </a:pPr>
            <a:r>
              <a:rPr lang="it-IT" dirty="0"/>
              <a:t>La confusione fra pregiudizio morale e posizione morale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2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12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3" y="752475"/>
            <a:ext cx="8383587" cy="7429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800000"/>
                </a:solidFill>
                <a:ea typeface="+mj-ea"/>
                <a:cs typeface="+mj-cs"/>
              </a:rPr>
              <a:t>	</a:t>
            </a:r>
            <a:r>
              <a:rPr lang="it-IT" sz="3400" dirty="0">
                <a:solidFill>
                  <a:srgbClr val="800000"/>
                </a:solidFill>
                <a:ea typeface="+mj-ea"/>
                <a:cs typeface="+mj-cs"/>
              </a:rPr>
              <a:t>Quali sono i vantaggi della deliberazione?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134938" y="1816100"/>
            <a:ext cx="8755062" cy="3911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endParaRPr lang="en-US" sz="2600" b="1" dirty="0">
              <a:latin typeface="Garamond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it-IT" sz="2600" b="1" dirty="0">
                <a:latin typeface="Garamond" charset="0"/>
              </a:rPr>
              <a:t>Possibile trasformazione delle opinioni e delle credenze </a:t>
            </a:r>
            <a:r>
              <a:rPr lang="it-IT" sz="2200" dirty="0">
                <a:latin typeface="Garamond" charset="0"/>
              </a:rPr>
              <a:t>Le preferenze che risultano della deliberazione saranno maggiormente informate, riflessive, ed espresse meglio rispetto a quelle che vengono fornite nel modello aggregativo</a:t>
            </a:r>
            <a:endParaRPr lang="it-IT" sz="2200" b="1" dirty="0">
              <a:latin typeface="Garamond" charset="0"/>
            </a:endParaRPr>
          </a:p>
          <a:p>
            <a:pPr marL="547687" lvl="2" indent="0">
              <a:buFont typeface="Arial" charset="0"/>
              <a:buNone/>
              <a:defRPr/>
            </a:pPr>
            <a:endParaRPr lang="it-IT" sz="2200" b="1" dirty="0">
              <a:latin typeface="Garamond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it-IT" sz="2600" b="1" dirty="0">
                <a:latin typeface="Garamond" charset="0"/>
              </a:rPr>
              <a:t>Promuovere la legittimazione di decisione collettive </a:t>
            </a:r>
            <a:r>
              <a:rPr lang="it-IT" sz="2200" dirty="0">
                <a:latin typeface="Garamond" charset="0"/>
              </a:rPr>
              <a:t> permette a tutti di prendere parte al dibattito e di cambiare l’esito delle decisioni, nella misura in cui vengono fornite buone ragioni</a:t>
            </a:r>
            <a:endParaRPr lang="it-IT" dirty="0">
              <a:latin typeface="Garamond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620000" y="19050"/>
            <a:ext cx="1066800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3E5A4C1-E5D7-384E-A193-0A5FA5680E49}" type="slidenum">
              <a:rPr lang="en-US" sz="1400">
                <a:solidFill>
                  <a:srgbClr val="FFFF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36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21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080" y="1232535"/>
            <a:ext cx="7355840" cy="439293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462318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22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040676"/>
              </p:ext>
            </p:extLst>
          </p:nvPr>
        </p:nvGraphicFramePr>
        <p:xfrm>
          <a:off x="127000" y="692150"/>
          <a:ext cx="9017000" cy="336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Document" r:id="rId3" imgW="9017000" imgH="3365500" progId="Word.Document.12">
                  <p:embed/>
                </p:oleObj>
              </mc:Choice>
              <mc:Fallback>
                <p:oleObj name="Document" r:id="rId3" imgW="9017000" imgH="3365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000" y="692150"/>
                        <a:ext cx="9017000" cy="336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92100" y="4074289"/>
            <a:ext cx="84201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G. Boniolo, G. </a:t>
            </a:r>
            <a:r>
              <a:rPr lang="en-GB" b="1" dirty="0" err="1"/>
              <a:t>Schiavone</a:t>
            </a:r>
            <a:r>
              <a:rPr lang="en-GB" b="1" dirty="0"/>
              <a:t>,  </a:t>
            </a:r>
            <a:r>
              <a:rPr lang="en-GB" b="1" i="1" dirty="0"/>
              <a:t>Deliberation and Democracy</a:t>
            </a:r>
            <a:r>
              <a:rPr lang="en-GB" b="1" dirty="0"/>
              <a:t>. In: James D. Wright (editor-in-chief), International </a:t>
            </a:r>
            <a:r>
              <a:rPr lang="en-GB" b="1" dirty="0" err="1"/>
              <a:t>Encyclopedia</a:t>
            </a:r>
            <a:r>
              <a:rPr lang="en-GB" b="1" dirty="0"/>
              <a:t> of the Social &amp; </a:t>
            </a:r>
            <a:r>
              <a:rPr lang="en-GB" b="1" dirty="0" err="1"/>
              <a:t>Behavioral</a:t>
            </a:r>
            <a:r>
              <a:rPr lang="en-GB" b="1" dirty="0"/>
              <a:t> Sciences, 2nd edition, 6 (2015). Oxford: Elsevier. pp. 61–67.</a:t>
            </a:r>
          </a:p>
          <a:p>
            <a:endParaRPr lang="en-US" dirty="0"/>
          </a:p>
          <a:p>
            <a:r>
              <a:rPr lang="en-US" b="1" dirty="0"/>
              <a:t>G. Boniolo, </a:t>
            </a:r>
            <a:r>
              <a:rPr lang="en-GB" b="1" dirty="0"/>
              <a:t>G. </a:t>
            </a:r>
            <a:r>
              <a:rPr lang="en-GB" b="1" dirty="0" err="1"/>
              <a:t>Schiavone</a:t>
            </a:r>
            <a:r>
              <a:rPr lang="en-GB" b="1" dirty="0"/>
              <a:t>, P. </a:t>
            </a:r>
            <a:r>
              <a:rPr lang="en-GB" b="1" dirty="0" err="1"/>
              <a:t>Maugeri</a:t>
            </a:r>
            <a:r>
              <a:rPr lang="en-GB" b="1" dirty="0"/>
              <a:t>, M. </a:t>
            </a:r>
            <a:r>
              <a:rPr lang="en-GB" b="1" dirty="0" err="1"/>
              <a:t>Mameli</a:t>
            </a:r>
            <a:r>
              <a:rPr lang="en-GB" b="1" dirty="0"/>
              <a:t>, </a:t>
            </a:r>
            <a:r>
              <a:rPr lang="en-GB" b="1" i="1" dirty="0" err="1"/>
              <a:t>Democratizzare</a:t>
            </a:r>
            <a:r>
              <a:rPr lang="en-GB" b="1" i="1" dirty="0"/>
              <a:t> la </a:t>
            </a:r>
            <a:r>
              <a:rPr lang="en-GB" b="1" i="1" dirty="0" err="1"/>
              <a:t>bioetica</a:t>
            </a:r>
            <a:r>
              <a:rPr lang="en-GB" b="1" i="1" dirty="0"/>
              <a:t> in Italia. Come </a:t>
            </a:r>
            <a:r>
              <a:rPr lang="en-GB" b="1" i="1" dirty="0" err="1"/>
              <a:t>riformare</a:t>
            </a:r>
            <a:r>
              <a:rPr lang="en-GB" b="1" i="1" dirty="0"/>
              <a:t> </a:t>
            </a:r>
            <a:r>
              <a:rPr lang="en-GB" b="1" i="1" dirty="0" err="1"/>
              <a:t>il</a:t>
            </a:r>
            <a:r>
              <a:rPr lang="en-GB" b="1" i="1" dirty="0"/>
              <a:t> </a:t>
            </a:r>
            <a:r>
              <a:rPr lang="en-GB" b="1" i="1" dirty="0" err="1"/>
              <a:t>Comitato</a:t>
            </a:r>
            <a:r>
              <a:rPr lang="en-GB" b="1" i="1" dirty="0"/>
              <a:t> </a:t>
            </a:r>
            <a:r>
              <a:rPr lang="en-GB" b="1" i="1" dirty="0" err="1"/>
              <a:t>Nazionale</a:t>
            </a:r>
            <a:r>
              <a:rPr lang="en-GB" b="1" i="1" dirty="0"/>
              <a:t> per la </a:t>
            </a:r>
            <a:r>
              <a:rPr lang="en-GB" b="1" i="1" dirty="0" err="1"/>
              <a:t>Bioetica</a:t>
            </a:r>
            <a:r>
              <a:rPr lang="en-GB" b="1" dirty="0"/>
              <a:t>, </a:t>
            </a:r>
            <a:r>
              <a:rPr lang="en-GB" b="1" dirty="0" err="1"/>
              <a:t>Bioetica</a:t>
            </a:r>
            <a:r>
              <a:rPr lang="en-GB" b="1" dirty="0"/>
              <a:t>. </a:t>
            </a:r>
            <a:r>
              <a:rPr lang="en-GB" b="1" dirty="0" err="1"/>
              <a:t>Rivista</a:t>
            </a:r>
            <a:r>
              <a:rPr lang="en-GB" b="1" dirty="0"/>
              <a:t> </a:t>
            </a:r>
            <a:r>
              <a:rPr lang="en-GB" b="1" dirty="0" err="1"/>
              <a:t>Interdisciplinare</a:t>
            </a:r>
            <a:r>
              <a:rPr lang="en-GB" b="1" dirty="0"/>
              <a:t>, 1-2(2014): 21-46.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215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23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Screen Shot 2014-01-17 at 12.00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400" y="584200"/>
            <a:ext cx="5029200" cy="166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4-01-17 at 12.00.3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1" y="2680499"/>
            <a:ext cx="7399450" cy="332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1950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24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0345"/>
            <a:ext cx="9144000" cy="5070311"/>
          </a:xfrm>
          <a:prstGeom prst="rect">
            <a:avLst/>
          </a:prstGeom>
        </p:spPr>
      </p:pic>
      <p:sp>
        <p:nvSpPr>
          <p:cNvPr id="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5633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25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2514"/>
            <a:ext cx="9144000" cy="5401572"/>
          </a:xfrm>
          <a:prstGeom prst="rect">
            <a:avLst/>
          </a:prstGeom>
        </p:spPr>
      </p:pic>
      <p:sp>
        <p:nvSpPr>
          <p:cNvPr id="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5633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26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5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0094"/>
            <a:ext cx="9144000" cy="4747613"/>
          </a:xfrm>
          <a:prstGeom prst="rect">
            <a:avLst/>
          </a:prstGeom>
        </p:spPr>
      </p:pic>
      <p:sp>
        <p:nvSpPr>
          <p:cNvPr id="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5633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27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041400"/>
            <a:ext cx="4064000" cy="4902200"/>
          </a:xfrm>
          <a:prstGeom prst="rect">
            <a:avLst/>
          </a:prstGeom>
        </p:spPr>
      </p:pic>
      <p:sp>
        <p:nvSpPr>
          <p:cNvPr id="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5633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28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2.tif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545" y="1279525"/>
            <a:ext cx="8427085" cy="6413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6" descr="3.tiff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395" y="2042160"/>
            <a:ext cx="7395210" cy="277368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668705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29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5615"/>
            <a:ext cx="9144000" cy="4822585"/>
          </a:xfrm>
          <a:prstGeom prst="rect">
            <a:avLst/>
          </a:prstGeom>
        </p:spPr>
      </p:pic>
      <p:sp>
        <p:nvSpPr>
          <p:cNvPr id="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5633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3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350" y="869950"/>
            <a:ext cx="6819900" cy="5499100"/>
          </a:xfrm>
          <a:prstGeom prst="rect">
            <a:avLst/>
          </a:prstGeom>
        </p:spPr>
      </p:pic>
      <p:sp>
        <p:nvSpPr>
          <p:cNvPr id="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7401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CasellaDiTesto 6"/>
          <p:cNvSpPr txBox="1">
            <a:spLocks noChangeArrowheads="1"/>
          </p:cNvSpPr>
          <p:nvPr/>
        </p:nvSpPr>
        <p:spPr bwMode="auto">
          <a:xfrm>
            <a:off x="2387600" y="66675"/>
            <a:ext cx="4614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>
                <a:solidFill>
                  <a:schemeClr val="bg1"/>
                </a:solidFill>
              </a:rPr>
              <a:t>Il modello deliberativo: requisiti metodologici</a:t>
            </a:r>
            <a:endParaRPr lang="it-IT" sz="1600" i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2460625"/>
            <a:ext cx="8255000" cy="314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i="1" dirty="0"/>
              <a:t>Prima</a:t>
            </a:r>
            <a:r>
              <a:rPr lang="it-IT" dirty="0"/>
              <a:t>: </a:t>
            </a:r>
            <a:r>
              <a:rPr lang="it-IT" b="1" dirty="0"/>
              <a:t>Presentare lo </a:t>
            </a:r>
            <a:r>
              <a:rPr lang="it-IT" b="1" i="1" dirty="0"/>
              <a:t>status </a:t>
            </a:r>
            <a:r>
              <a:rPr lang="it-IT" b="1" i="1" dirty="0" err="1"/>
              <a:t>quaestionis</a:t>
            </a:r>
            <a:r>
              <a:rPr lang="it-IT" dirty="0"/>
              <a:t> e cioè: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dirty="0"/>
              <a:t>Formulare chiaramente la questione;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dirty="0"/>
              <a:t>Disambiguare i termini equivoci;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dirty="0"/>
              <a:t>Mostrare la rilevanza della questione e delle conseguenze pratiche e teoriche che la soluzione implica;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dirty="0"/>
              <a:t>Esaminare criticamente le soluzioni già formulate;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dirty="0"/>
              <a:t>Presentando la propria soluzione originale alla questione.</a:t>
            </a:r>
          </a:p>
          <a:p>
            <a:pPr marL="285750" indent="-285750">
              <a:buFont typeface="Arial"/>
              <a:buChar char="•"/>
              <a:defRPr/>
            </a:pPr>
            <a:endParaRPr lang="it-IT" dirty="0"/>
          </a:p>
          <a:p>
            <a:pPr>
              <a:defRPr/>
            </a:pPr>
            <a:r>
              <a:rPr lang="it-IT" i="1" dirty="0"/>
              <a:t>Quindi</a:t>
            </a:r>
            <a:r>
              <a:rPr lang="it-IT" dirty="0"/>
              <a:t>: </a:t>
            </a:r>
            <a:r>
              <a:rPr lang="it-IT" b="1" dirty="0"/>
              <a:t>Giustificare la soluzione</a:t>
            </a:r>
            <a:r>
              <a:rPr lang="it-IT" dirty="0"/>
              <a:t> sostenuta e cioè: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dirty="0"/>
              <a:t>Raccogliere e presentare argomenti razionali e cogenti a supporto della propria tesi.</a:t>
            </a:r>
          </a:p>
        </p:txBody>
      </p:sp>
      <p:sp>
        <p:nvSpPr>
          <p:cNvPr id="81924" name="Titolo 1"/>
          <p:cNvSpPr>
            <a:spLocks noGrp="1"/>
          </p:cNvSpPr>
          <p:nvPr>
            <p:ph type="title"/>
          </p:nvPr>
        </p:nvSpPr>
        <p:spPr>
          <a:xfrm>
            <a:off x="457200" y="1031875"/>
            <a:ext cx="7748588" cy="1143000"/>
          </a:xfrm>
        </p:spPr>
        <p:txBody>
          <a:bodyPr/>
          <a:lstStyle/>
          <a:p>
            <a:pPr algn="ctr" eaLnBrk="1" hangingPunct="1"/>
            <a:r>
              <a:rPr lang="it-IT" dirty="0">
                <a:latin typeface="Century Gothic" charset="0"/>
              </a:rPr>
              <a:t>Come deliberare:</a:t>
            </a:r>
            <a:br>
              <a:rPr lang="it-IT" dirty="0">
                <a:latin typeface="Century Gothic" charset="0"/>
              </a:rPr>
            </a:br>
            <a:r>
              <a:rPr lang="it-IT" dirty="0">
                <a:latin typeface="Century Gothic" charset="0"/>
              </a:rPr>
              <a:t>Difesa di una posizione originale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3019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CasellaDiTesto 6"/>
          <p:cNvSpPr txBox="1">
            <a:spLocks noChangeArrowheads="1"/>
          </p:cNvSpPr>
          <p:nvPr/>
        </p:nvSpPr>
        <p:spPr bwMode="auto">
          <a:xfrm>
            <a:off x="2387600" y="66675"/>
            <a:ext cx="4614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>
                <a:solidFill>
                  <a:schemeClr val="bg1"/>
                </a:solidFill>
              </a:rPr>
              <a:t>Il modello deliberativo: requisiti metodologici</a:t>
            </a:r>
            <a:endParaRPr lang="it-IT" sz="1600" i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2590800"/>
            <a:ext cx="8255000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dirty="0"/>
              <a:t>Criticare l’altrui </a:t>
            </a:r>
            <a:r>
              <a:rPr lang="it-IT" b="1" dirty="0"/>
              <a:t>ricostruzione dello </a:t>
            </a:r>
            <a:r>
              <a:rPr lang="it-IT" b="1" i="1" dirty="0"/>
              <a:t>status </a:t>
            </a:r>
            <a:r>
              <a:rPr lang="it-IT" b="1" i="1" dirty="0" err="1"/>
              <a:t>quaestionis</a:t>
            </a:r>
            <a:r>
              <a:rPr lang="it-IT" i="1" dirty="0"/>
              <a:t>,</a:t>
            </a:r>
            <a:r>
              <a:rPr lang="it-IT" dirty="0"/>
              <a:t> e cioè: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dirty="0"/>
              <a:t>Mostrare che il problema è mal posto;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dirty="0"/>
              <a:t>Mostrare che i termini sono ambigui;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dirty="0"/>
              <a:t>Mostrare che il problema è irrilevante;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dirty="0"/>
              <a:t>Mostrare che le soluzioni già proposte sono migliori;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dirty="0"/>
              <a:t>Mostrare che la soluzione è mal presentata.</a:t>
            </a:r>
          </a:p>
          <a:p>
            <a:pPr marL="285750" indent="-285750">
              <a:buFont typeface="Arial"/>
              <a:buChar char="•"/>
              <a:defRPr/>
            </a:pPr>
            <a:endParaRPr lang="it-IT" dirty="0"/>
          </a:p>
          <a:p>
            <a:pPr>
              <a:defRPr/>
            </a:pPr>
            <a:r>
              <a:rPr lang="en-US" dirty="0" err="1"/>
              <a:t>Criticare</a:t>
            </a:r>
            <a:r>
              <a:rPr lang="en-US" dirty="0"/>
              <a:t> </a:t>
            </a:r>
            <a:r>
              <a:rPr lang="it-IT" dirty="0"/>
              <a:t>la </a:t>
            </a:r>
            <a:r>
              <a:rPr lang="it-IT" b="1" dirty="0"/>
              <a:t>giustificazione della tesi</a:t>
            </a:r>
            <a:r>
              <a:rPr lang="it-IT" dirty="0"/>
              <a:t> sostenuta da altri, e cioè: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dirty="0"/>
              <a:t>Mostrare che la giustificazione è fallace;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dirty="0"/>
              <a:t>Mostrare che la giustificazione è debole.</a:t>
            </a:r>
            <a:endParaRPr lang="en-US" dirty="0"/>
          </a:p>
        </p:txBody>
      </p:sp>
      <p:sp>
        <p:nvSpPr>
          <p:cNvPr id="82948" name="Titolo 1"/>
          <p:cNvSpPr>
            <a:spLocks noGrp="1"/>
          </p:cNvSpPr>
          <p:nvPr>
            <p:ph type="title"/>
          </p:nvPr>
        </p:nvSpPr>
        <p:spPr>
          <a:xfrm>
            <a:off x="457200" y="1031875"/>
            <a:ext cx="7748588" cy="1143000"/>
          </a:xfrm>
        </p:spPr>
        <p:txBody>
          <a:bodyPr/>
          <a:lstStyle/>
          <a:p>
            <a:pPr algn="ctr" eaLnBrk="1" hangingPunct="1"/>
            <a:r>
              <a:rPr lang="it-IT" dirty="0">
                <a:latin typeface="Century Gothic" charset="0"/>
              </a:rPr>
              <a:t>Come deliberare:</a:t>
            </a:r>
            <a:br>
              <a:rPr lang="it-IT" dirty="0">
                <a:latin typeface="Century Gothic" charset="0"/>
              </a:rPr>
            </a:br>
            <a:r>
              <a:rPr lang="it-IT" dirty="0">
                <a:latin typeface="Century Gothic" charset="0"/>
              </a:rPr>
              <a:t>Critica di una posizione esistente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533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32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4100" y="1422400"/>
            <a:ext cx="6908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isegoria ≠ parrhesia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 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</a:rPr>
              <a:t>Isegoria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r>
              <a:rPr lang="en-US" sz="2400" dirty="0" err="1">
                <a:solidFill>
                  <a:srgbClr val="FF0000"/>
                </a:solidFill>
              </a:rPr>
              <a:t>il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diritto</a:t>
            </a:r>
            <a:r>
              <a:rPr lang="en-US" sz="2400" dirty="0">
                <a:solidFill>
                  <a:srgbClr val="FF0000"/>
                </a:solidFill>
              </a:rPr>
              <a:t> di </a:t>
            </a:r>
            <a:r>
              <a:rPr lang="en-US" sz="2400" dirty="0" err="1">
                <a:solidFill>
                  <a:srgbClr val="FF0000"/>
                </a:solidFill>
              </a:rPr>
              <a:t>parlare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>
                <a:solidFill>
                  <a:srgbClr val="008000"/>
                </a:solidFill>
              </a:rPr>
              <a:t>Parrhesia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r>
              <a:rPr lang="en-US" sz="2400" dirty="0" err="1">
                <a:solidFill>
                  <a:srgbClr val="FF0000"/>
                </a:solidFill>
              </a:rPr>
              <a:t>il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parlare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senza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pensare</a:t>
            </a:r>
            <a:r>
              <a:rPr lang="en-US" sz="2400" dirty="0">
                <a:solidFill>
                  <a:srgbClr val="FF0000"/>
                </a:solidFill>
              </a:rPr>
              <a:t> e </a:t>
            </a:r>
            <a:r>
              <a:rPr lang="en-US" sz="2400" dirty="0" err="1">
                <a:solidFill>
                  <a:srgbClr val="FF0000"/>
                </a:solidFill>
              </a:rPr>
              <a:t>senza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sapere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15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33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7200" y="691864"/>
            <a:ext cx="3467101" cy="541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15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4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839843"/>
              </p:ext>
            </p:extLst>
          </p:nvPr>
        </p:nvGraphicFramePr>
        <p:xfrm>
          <a:off x="1104900" y="793750"/>
          <a:ext cx="6934200" cy="527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Document" r:id="rId3" imgW="6934200" imgH="5270500" progId="Word.Document.12">
                  <p:embed/>
                </p:oleObj>
              </mc:Choice>
              <mc:Fallback>
                <p:oleObj name="Document" r:id="rId3" imgW="6934200" imgH="527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4900" y="793750"/>
                        <a:ext cx="6934200" cy="527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1"/>
          <p:cNvSpPr txBox="1">
            <a:spLocks/>
          </p:cNvSpPr>
          <p:nvPr/>
        </p:nvSpPr>
        <p:spPr>
          <a:xfrm>
            <a:off x="3659188" y="6443663"/>
            <a:ext cx="3236912" cy="427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5633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5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0664897"/>
              </p:ext>
            </p:extLst>
          </p:nvPr>
        </p:nvGraphicFramePr>
        <p:xfrm>
          <a:off x="2635250" y="793750"/>
          <a:ext cx="3873500" cy="527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Document" r:id="rId3" imgW="3873500" imgH="5270500" progId="Word.Document.12">
                  <p:embed/>
                </p:oleObj>
              </mc:Choice>
              <mc:Fallback>
                <p:oleObj name="Document" r:id="rId3" imgW="3873500" imgH="527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35250" y="793750"/>
                        <a:ext cx="3873500" cy="527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5633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6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038471"/>
              </p:ext>
            </p:extLst>
          </p:nvPr>
        </p:nvGraphicFramePr>
        <p:xfrm>
          <a:off x="1155700" y="781050"/>
          <a:ext cx="6832600" cy="529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Document" r:id="rId3" imgW="6832600" imgH="5295900" progId="Word.Document.12">
                  <p:embed/>
                </p:oleObj>
              </mc:Choice>
              <mc:Fallback>
                <p:oleObj name="Document" r:id="rId3" imgW="6832600" imgH="5295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55700" y="781050"/>
                        <a:ext cx="6832600" cy="529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5633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Val-di-Susa-NoTav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4" r="-322"/>
          <a:stretch/>
        </p:blipFill>
        <p:spPr>
          <a:xfrm>
            <a:off x="1263650" y="1657350"/>
            <a:ext cx="6616700" cy="435988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7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0185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8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Immagine 3" descr="Animal-Liberation-animal-rights-1136755_600_391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4229100" cy="266827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6" descr="Macintosh HD:Users:default:Desktop:2.tif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0828" y="1461452"/>
            <a:ext cx="2854960" cy="42906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9111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83A921-E7BB-FC4A-A6D7-0B080D78CB46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defRPr/>
              </a:pPr>
              <a:t>9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1889059"/>
              </p:ext>
            </p:extLst>
          </p:nvPr>
        </p:nvGraphicFramePr>
        <p:xfrm>
          <a:off x="2032000" y="1524000"/>
          <a:ext cx="50800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Document" r:id="rId3" imgW="5080000" imgH="3810000" progId="Word.Document.12">
                  <p:embed/>
                </p:oleObj>
              </mc:Choice>
              <mc:Fallback>
                <p:oleObj name="Document" r:id="rId3" imgW="5080000" imgH="3810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32000" y="1524000"/>
                        <a:ext cx="5080000" cy="381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6788" y="6430963"/>
            <a:ext cx="3236912" cy="427037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333333">
                    <a:lumMod val="60000"/>
                    <a:lumOff val="40000"/>
                  </a:srgbClr>
                </a:solidFill>
                <a:latin typeface="Calibri"/>
              </a:rPr>
              <a:t>giovanni.boniolo@unife.it</a:t>
            </a:r>
            <a:endParaRPr lang="it-IT" dirty="0">
              <a:solidFill>
                <a:srgbClr val="333333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5633734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600</TotalTime>
  <Words>1035</Words>
  <Application>Microsoft Macintosh PowerPoint</Application>
  <PresentationFormat>Presentazione su schermo (4:3)</PresentationFormat>
  <Paragraphs>178</Paragraphs>
  <Slides>33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1" baseType="lpstr">
      <vt:lpstr>ＭＳ Ｐゴシック</vt:lpstr>
      <vt:lpstr>Arial</vt:lpstr>
      <vt:lpstr>Calibri</vt:lpstr>
      <vt:lpstr>Century Gothic</vt:lpstr>
      <vt:lpstr>Garamond</vt:lpstr>
      <vt:lpstr>Wingdings 2</vt:lpstr>
      <vt:lpstr>Plaza</vt:lpstr>
      <vt:lpstr>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Cos’è un “disaccordo morale”?</vt:lpstr>
      <vt:lpstr>Modelli di risoluzione dei disaccordi morali </vt:lpstr>
      <vt:lpstr>Andando a “Porta a Porta”</vt:lpstr>
      <vt:lpstr>Modelli alternative di decisioni pubbliche</vt:lpstr>
      <vt:lpstr>Aggregazione delle preferenze</vt:lpstr>
      <vt:lpstr>2. La Deliberazione</vt:lpstr>
      <vt:lpstr>Presentazione standard di PowerPoint</vt:lpstr>
      <vt:lpstr>Presentazione standard di PowerPoint</vt:lpstr>
      <vt:lpstr>Presentazione standard di PowerPoint</vt:lpstr>
      <vt:lpstr> Quali sono i vantaggi della deliberazione?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Come deliberare: Difesa di una posizione originale</vt:lpstr>
      <vt:lpstr>Come deliberare: Critica di una posizione esistente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Deliberazione bioetica e cittadinanza scientifica</dc:title>
  <dc:subject/>
  <dc:creator>Marco Annoni</dc:creator>
  <cp:keywords/>
  <dc:description/>
  <cp:lastModifiedBy>Utente di Microsoft Office</cp:lastModifiedBy>
  <cp:revision>157</cp:revision>
  <cp:lastPrinted>2018-05-29T16:11:24Z</cp:lastPrinted>
  <dcterms:created xsi:type="dcterms:W3CDTF">2014-10-02T15:34:32Z</dcterms:created>
  <dcterms:modified xsi:type="dcterms:W3CDTF">2018-05-29T16:13:38Z</dcterms:modified>
  <cp:category/>
</cp:coreProperties>
</file>