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58" r:id="rId4"/>
    <p:sldId id="259" r:id="rId5"/>
    <p:sldId id="260" r:id="rId6"/>
    <p:sldId id="262" r:id="rId7"/>
    <p:sldId id="263" r:id="rId8"/>
    <p:sldId id="264" r:id="rId9"/>
    <p:sldId id="261"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2" d="100"/>
          <a:sy n="42" d="100"/>
        </p:scale>
        <p:origin x="-124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460EA5-4ACC-4D25-8C5F-982F7927323E}" type="datetimeFigureOut">
              <a:rPr lang="it-IT" smtClean="0"/>
              <a:t>18/05/2010</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311C0C-23B6-4867-8C78-C23F0EBEB8F1}" type="slidenum">
              <a:rPr lang="it-IT" smtClean="0"/>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84311C0C-23B6-4867-8C78-C23F0EBEB8F1}" type="slidenum">
              <a:rPr lang="it-IT" smtClean="0"/>
              <a:t>1</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DB9DA5ED-5F86-4729-A0EC-DFA609BBA0D3}" type="datetimeFigureOut">
              <a:rPr lang="it-IT" smtClean="0"/>
              <a:pPr/>
              <a:t>18/05/2010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9B422C6-CD72-428F-A28D-3566D0F1802B}"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B9DA5ED-5F86-4729-A0EC-DFA609BBA0D3}" type="datetimeFigureOut">
              <a:rPr lang="it-IT" smtClean="0"/>
              <a:pPr/>
              <a:t>18/05/2010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9B422C6-CD72-428F-A28D-3566D0F1802B}"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B9DA5ED-5F86-4729-A0EC-DFA609BBA0D3}" type="datetimeFigureOut">
              <a:rPr lang="it-IT" smtClean="0"/>
              <a:pPr/>
              <a:t>18/05/2010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9B422C6-CD72-428F-A28D-3566D0F1802B}"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B9DA5ED-5F86-4729-A0EC-DFA609BBA0D3}" type="datetimeFigureOut">
              <a:rPr lang="it-IT" smtClean="0"/>
              <a:pPr/>
              <a:t>18/05/2010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9B422C6-CD72-428F-A28D-3566D0F1802B}"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DB9DA5ED-5F86-4729-A0EC-DFA609BBA0D3}" type="datetimeFigureOut">
              <a:rPr lang="it-IT" smtClean="0"/>
              <a:pPr/>
              <a:t>18/05/2010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9B422C6-CD72-428F-A28D-3566D0F1802B}"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DB9DA5ED-5F86-4729-A0EC-DFA609BBA0D3}" type="datetimeFigureOut">
              <a:rPr lang="it-IT" smtClean="0"/>
              <a:pPr/>
              <a:t>18/05/2010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9B422C6-CD72-428F-A28D-3566D0F1802B}"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DB9DA5ED-5F86-4729-A0EC-DFA609BBA0D3}" type="datetimeFigureOut">
              <a:rPr lang="it-IT" smtClean="0"/>
              <a:pPr/>
              <a:t>18/05/2010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69B422C6-CD72-428F-A28D-3566D0F1802B}"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DB9DA5ED-5F86-4729-A0EC-DFA609BBA0D3}" type="datetimeFigureOut">
              <a:rPr lang="it-IT" smtClean="0"/>
              <a:pPr/>
              <a:t>18/05/2010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69B422C6-CD72-428F-A28D-3566D0F1802B}"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DB9DA5ED-5F86-4729-A0EC-DFA609BBA0D3}" type="datetimeFigureOut">
              <a:rPr lang="it-IT" smtClean="0"/>
              <a:pPr/>
              <a:t>18/05/2010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69B422C6-CD72-428F-A28D-3566D0F1802B}"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DB9DA5ED-5F86-4729-A0EC-DFA609BBA0D3}" type="datetimeFigureOut">
              <a:rPr lang="it-IT" smtClean="0"/>
              <a:pPr/>
              <a:t>18/05/2010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9B422C6-CD72-428F-A28D-3566D0F1802B}"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DB9DA5ED-5F86-4729-A0EC-DFA609BBA0D3}" type="datetimeFigureOut">
              <a:rPr lang="it-IT" smtClean="0"/>
              <a:pPr/>
              <a:t>18/05/2010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9B422C6-CD72-428F-A28D-3566D0F1802B}"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9DA5ED-5F86-4729-A0EC-DFA609BBA0D3}" type="datetimeFigureOut">
              <a:rPr lang="it-IT" smtClean="0"/>
              <a:pPr/>
              <a:t>18/05/2010</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B422C6-CD72-428F-A28D-3566D0F1802B}"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internazionale.it/home/?p=104"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785794"/>
            <a:ext cx="7772400" cy="2814657"/>
          </a:xfrm>
        </p:spPr>
        <p:txBody>
          <a:bodyPr/>
          <a:lstStyle/>
          <a:p>
            <a:r>
              <a:rPr lang="it-IT" b="1" dirty="0" smtClean="0"/>
              <a:t>Internet e sfera pubblica tra utopie e contraddizioni.</a:t>
            </a:r>
            <a:br>
              <a:rPr lang="it-IT" b="1" dirty="0" smtClean="0"/>
            </a:br>
            <a:r>
              <a:rPr lang="it-IT" b="1" dirty="0" smtClean="0"/>
              <a:t>Da Grillo all’Iran</a:t>
            </a:r>
            <a:endParaRPr lang="it-IT" b="1" dirty="0"/>
          </a:p>
        </p:txBody>
      </p:sp>
      <p:sp>
        <p:nvSpPr>
          <p:cNvPr id="3" name="Sottotitolo 2"/>
          <p:cNvSpPr>
            <a:spLocks noGrp="1"/>
          </p:cNvSpPr>
          <p:nvPr>
            <p:ph type="subTitle" idx="1"/>
          </p:nvPr>
        </p:nvSpPr>
        <p:spPr>
          <a:xfrm>
            <a:off x="1371600" y="3886200"/>
            <a:ext cx="6400800" cy="2257444"/>
          </a:xfrm>
        </p:spPr>
        <p:txBody>
          <a:bodyPr>
            <a:normAutofit lnSpcReduction="10000"/>
          </a:bodyPr>
          <a:lstStyle/>
          <a:p>
            <a:r>
              <a:rPr lang="it-IT" dirty="0" smtClean="0"/>
              <a:t>maria.murru@unicatt.it</a:t>
            </a:r>
          </a:p>
          <a:p>
            <a:endParaRPr lang="it-IT" dirty="0"/>
          </a:p>
          <a:p>
            <a:r>
              <a:rPr lang="it-IT" dirty="0" smtClean="0"/>
              <a:t>Biblioteca </a:t>
            </a:r>
            <a:r>
              <a:rPr lang="it-IT" dirty="0" err="1" smtClean="0"/>
              <a:t>Cologno</a:t>
            </a:r>
            <a:r>
              <a:rPr lang="it-IT" dirty="0" smtClean="0"/>
              <a:t> Monzese</a:t>
            </a:r>
          </a:p>
          <a:p>
            <a:r>
              <a:rPr lang="it-IT" dirty="0" smtClean="0"/>
              <a:t>18 maggio 2010</a:t>
            </a:r>
            <a:endParaRPr lang="it-IT"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smtClean="0"/>
              <a:t>#iranelection</a:t>
            </a:r>
            <a:endParaRPr lang="it-IT" dirty="0"/>
          </a:p>
        </p:txBody>
      </p:sp>
      <p:sp>
        <p:nvSpPr>
          <p:cNvPr id="3" name="Segnaposto contenuto 2"/>
          <p:cNvSpPr>
            <a:spLocks noGrp="1"/>
          </p:cNvSpPr>
          <p:nvPr>
            <p:ph idx="1"/>
          </p:nvPr>
        </p:nvSpPr>
        <p:spPr/>
        <p:txBody>
          <a:bodyPr/>
          <a:lstStyle/>
          <a:p>
            <a:pPr algn="just"/>
            <a:r>
              <a:rPr lang="it-IT" dirty="0" smtClean="0"/>
              <a:t>La Procura di Teheran ha avviato un maxi-processo a seguito della rivolta dell’Onda Verde; nell’atto d’accusa non sono finiti solamente centinaia di oppositori, governi occidentali e servizi segreti, ma anche intellettuali non direttamente legati alla protesta iraniana come </a:t>
            </a:r>
            <a:r>
              <a:rPr lang="it-IT" dirty="0" err="1" smtClean="0"/>
              <a:t>Jürgen</a:t>
            </a:r>
            <a:r>
              <a:rPr lang="it-IT" dirty="0" smtClean="0"/>
              <a:t> </a:t>
            </a:r>
            <a:r>
              <a:rPr lang="it-IT" dirty="0" err="1" smtClean="0"/>
              <a:t>Habermas…</a:t>
            </a:r>
            <a:r>
              <a:rPr lang="it-IT" dirty="0" smtClean="0"/>
              <a:t>.</a:t>
            </a:r>
            <a:endParaRPr lang="it-IT"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sfera pubblica</a:t>
            </a:r>
            <a:endParaRPr lang="it-IT" dirty="0"/>
          </a:p>
        </p:txBody>
      </p:sp>
      <p:sp>
        <p:nvSpPr>
          <p:cNvPr id="3" name="Segnaposto contenuto 2"/>
          <p:cNvSpPr>
            <a:spLocks noGrp="1"/>
          </p:cNvSpPr>
          <p:nvPr>
            <p:ph idx="1"/>
          </p:nvPr>
        </p:nvSpPr>
        <p:spPr>
          <a:xfrm>
            <a:off x="457200" y="1428736"/>
            <a:ext cx="8229600" cy="4697427"/>
          </a:xfrm>
        </p:spPr>
        <p:txBody>
          <a:bodyPr>
            <a:normAutofit/>
          </a:bodyPr>
          <a:lstStyle/>
          <a:p>
            <a:pPr algn="just"/>
            <a:r>
              <a:rPr lang="it-IT" dirty="0" smtClean="0"/>
              <a:t>Sfera </a:t>
            </a:r>
            <a:r>
              <a:rPr lang="it-IT" dirty="0" smtClean="0"/>
              <a:t>della discorsività sociale in cui si tematizzano questioni di interesse generale sulla base di pretese di validità e non di potere. </a:t>
            </a:r>
            <a:endParaRPr lang="it-IT" dirty="0" smtClean="0"/>
          </a:p>
          <a:p>
            <a:pPr algn="just">
              <a:buNone/>
            </a:pPr>
            <a:endParaRPr lang="it-IT" dirty="0" smtClean="0"/>
          </a:p>
          <a:p>
            <a:pPr algn="just"/>
            <a:r>
              <a:rPr lang="it-IT" dirty="0" smtClean="0"/>
              <a:t>Implica sempre l’instaurazione di un confine tra pubblico e privato. </a:t>
            </a:r>
            <a:endParaRPr lang="it-IT" dirty="0" smtClean="0"/>
          </a:p>
          <a:p>
            <a:endParaRPr lang="it-IT"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25470"/>
          </a:xfrm>
        </p:spPr>
        <p:txBody>
          <a:bodyPr>
            <a:normAutofit fontScale="90000"/>
          </a:bodyPr>
          <a:lstStyle/>
          <a:p>
            <a:r>
              <a:rPr lang="it-IT" dirty="0" smtClean="0"/>
              <a:t>La sfera pubblica</a:t>
            </a:r>
            <a:endParaRPr lang="it-IT" dirty="0"/>
          </a:p>
        </p:txBody>
      </p:sp>
      <p:sp>
        <p:nvSpPr>
          <p:cNvPr id="3" name="Segnaposto contenuto 2"/>
          <p:cNvSpPr>
            <a:spLocks noGrp="1"/>
          </p:cNvSpPr>
          <p:nvPr>
            <p:ph idx="1"/>
          </p:nvPr>
        </p:nvSpPr>
        <p:spPr>
          <a:xfrm>
            <a:off x="457200" y="1071546"/>
            <a:ext cx="8229600" cy="5500726"/>
          </a:xfrm>
        </p:spPr>
        <p:txBody>
          <a:bodyPr/>
          <a:lstStyle/>
          <a:p>
            <a:r>
              <a:rPr lang="it-IT" dirty="0" smtClean="0"/>
              <a:t>Esercita due funzioni: </a:t>
            </a:r>
          </a:p>
          <a:p>
            <a:pPr>
              <a:buNone/>
            </a:pPr>
            <a:r>
              <a:rPr lang="it-IT" dirty="0" smtClean="0"/>
              <a:t>     1) auto-chiarificazione (“la sfera pubblica è il luogo in cui io mi rendo presente agli altri – è lo spazio dell’apparire, nel più vasto senso della parola: lo spazio dove io appaio agli altri e gli altri appaiono a me” </a:t>
            </a:r>
            <a:r>
              <a:rPr lang="it-IT" dirty="0" err="1" smtClean="0"/>
              <a:t>Hannah</a:t>
            </a:r>
            <a:r>
              <a:rPr lang="it-IT" dirty="0" smtClean="0"/>
              <a:t> </a:t>
            </a:r>
            <a:r>
              <a:rPr lang="it-IT" dirty="0" err="1" smtClean="0"/>
              <a:t>Arendt</a:t>
            </a:r>
            <a:r>
              <a:rPr lang="it-IT" dirty="0" smtClean="0"/>
              <a:t>) </a:t>
            </a:r>
            <a:endParaRPr lang="it-IT" dirty="0" smtClean="0"/>
          </a:p>
          <a:p>
            <a:pPr>
              <a:buNone/>
            </a:pPr>
            <a:r>
              <a:rPr lang="it-IT" dirty="0" smtClean="0"/>
              <a:t> </a:t>
            </a:r>
            <a:r>
              <a:rPr lang="it-IT" dirty="0" smtClean="0"/>
              <a:t>    2) </a:t>
            </a:r>
            <a:r>
              <a:rPr lang="it-IT" dirty="0" err="1" smtClean="0"/>
              <a:t>problem-solving</a:t>
            </a:r>
            <a:r>
              <a:rPr lang="it-IT" dirty="0" smtClean="0"/>
              <a:t> (la sfera pubblica ha sempre a che fare con la costituzione di un orizzonte morale sulla base del quale orientare le decisioni collettive)</a:t>
            </a:r>
          </a:p>
          <a:p>
            <a:pPr>
              <a:buNone/>
            </a:pPr>
            <a:endParaRPr lang="it-IT"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sfera pubblica</a:t>
            </a:r>
            <a:endParaRPr lang="it-IT" dirty="0"/>
          </a:p>
        </p:txBody>
      </p:sp>
      <p:sp>
        <p:nvSpPr>
          <p:cNvPr id="3" name="Segnaposto contenuto 2"/>
          <p:cNvSpPr>
            <a:spLocks noGrp="1"/>
          </p:cNvSpPr>
          <p:nvPr>
            <p:ph idx="1"/>
          </p:nvPr>
        </p:nvSpPr>
        <p:spPr/>
        <p:txBody>
          <a:bodyPr>
            <a:normAutofit/>
          </a:bodyPr>
          <a:lstStyle/>
          <a:p>
            <a:pPr algn="just"/>
            <a:r>
              <a:rPr lang="it-IT" dirty="0" smtClean="0"/>
              <a:t>Modello </a:t>
            </a:r>
            <a:r>
              <a:rPr lang="it-IT" dirty="0" smtClean="0"/>
              <a:t>di democrazia </a:t>
            </a:r>
            <a:r>
              <a:rPr lang="it-IT" dirty="0" smtClean="0"/>
              <a:t>“</a:t>
            </a:r>
            <a:r>
              <a:rPr lang="it-IT" dirty="0" smtClean="0"/>
              <a:t>discorsivo” o “deliberativo”: i processi di comunicazione non svolgono un ruolo ancillare rispetto ai processi istituzionali della politica, ma sono linfa vitale della democrazia in quanto si presuppone che la qualità delle decisioni sia direttamente proporzionale alla qualità della comunicazione messa in atto per elaborare tali decisioni.</a:t>
            </a:r>
          </a:p>
          <a:p>
            <a:endParaRPr lang="it-IT"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68346"/>
          </a:xfrm>
        </p:spPr>
        <p:txBody>
          <a:bodyPr/>
          <a:lstStyle/>
          <a:p>
            <a:r>
              <a:rPr lang="it-IT" dirty="0" smtClean="0"/>
              <a:t>La sfera pubblica</a:t>
            </a:r>
            <a:endParaRPr lang="it-IT" dirty="0"/>
          </a:p>
        </p:txBody>
      </p:sp>
      <p:sp>
        <p:nvSpPr>
          <p:cNvPr id="3" name="Segnaposto contenuto 2"/>
          <p:cNvSpPr>
            <a:spLocks noGrp="1"/>
          </p:cNvSpPr>
          <p:nvPr>
            <p:ph idx="1"/>
          </p:nvPr>
        </p:nvSpPr>
        <p:spPr>
          <a:xfrm>
            <a:off x="457200" y="1071546"/>
            <a:ext cx="8229600" cy="5357850"/>
          </a:xfrm>
        </p:spPr>
        <p:txBody>
          <a:bodyPr>
            <a:normAutofit fontScale="70000" lnSpcReduction="20000"/>
          </a:bodyPr>
          <a:lstStyle/>
          <a:p>
            <a:pPr marL="514350" indent="-514350">
              <a:buNone/>
            </a:pPr>
            <a:r>
              <a:rPr lang="it-IT" sz="3600" dirty="0" smtClean="0"/>
              <a:t>La situazione discorsiva </a:t>
            </a:r>
            <a:r>
              <a:rPr lang="it-IT" sz="3600" dirty="0" smtClean="0"/>
              <a:t>ideale: </a:t>
            </a:r>
          </a:p>
          <a:p>
            <a:pPr marL="514350" indent="-514350" algn="just">
              <a:buNone/>
            </a:pPr>
            <a:endParaRPr lang="it-IT" sz="3600" dirty="0" smtClean="0"/>
          </a:p>
          <a:p>
            <a:pPr marL="514350" indent="-514350" algn="just">
              <a:buFont typeface="+mj-lt"/>
              <a:buAutoNum type="arabicPeriod"/>
            </a:pPr>
            <a:r>
              <a:rPr lang="it-IT" sz="3600" dirty="0" smtClean="0"/>
              <a:t>trasparenza </a:t>
            </a:r>
            <a:r>
              <a:rPr lang="it-IT" sz="3600" dirty="0" smtClean="0"/>
              <a:t>(degli interessi, delle motivazioni</a:t>
            </a:r>
            <a:r>
              <a:rPr lang="it-IT" sz="3600" dirty="0" smtClean="0"/>
              <a:t>) </a:t>
            </a:r>
          </a:p>
          <a:p>
            <a:pPr marL="514350" indent="-514350" algn="just">
              <a:buFont typeface="+mj-lt"/>
              <a:buAutoNum type="arabicPeriod"/>
            </a:pPr>
            <a:endParaRPr lang="it-IT" sz="3600" dirty="0" smtClean="0"/>
          </a:p>
          <a:p>
            <a:pPr marL="514350" indent="-514350" algn="just">
              <a:buFont typeface="+mj-lt"/>
              <a:buAutoNum type="arabicPeriod"/>
            </a:pPr>
            <a:r>
              <a:rPr lang="it-IT" sz="3600" dirty="0" smtClean="0"/>
              <a:t>razionalità </a:t>
            </a:r>
            <a:r>
              <a:rPr lang="it-IT" sz="3600" dirty="0" smtClean="0"/>
              <a:t>(ogni affermazione deve essere corredata da argomentazioni che siano in grado di giustificarne la </a:t>
            </a:r>
            <a:r>
              <a:rPr lang="it-IT" sz="3600" dirty="0" smtClean="0"/>
              <a:t>validità)</a:t>
            </a:r>
          </a:p>
          <a:p>
            <a:pPr marL="514350" indent="-514350" algn="just">
              <a:buFont typeface="+mj-lt"/>
              <a:buAutoNum type="arabicPeriod"/>
            </a:pPr>
            <a:endParaRPr lang="it-IT" sz="3600" dirty="0" smtClean="0"/>
          </a:p>
          <a:p>
            <a:pPr marL="514350" indent="-514350" algn="just">
              <a:buFont typeface="+mj-lt"/>
              <a:buAutoNum type="arabicPeriod"/>
            </a:pPr>
            <a:r>
              <a:rPr lang="it-IT" sz="3600" dirty="0" smtClean="0"/>
              <a:t>reciprocità </a:t>
            </a:r>
            <a:r>
              <a:rPr lang="it-IT" sz="3600" dirty="0" smtClean="0"/>
              <a:t>(ogni argomentazione deve tenere conto delle argomentazioni avanzate dai precedenti </a:t>
            </a:r>
            <a:r>
              <a:rPr lang="it-IT" sz="3600" dirty="0" smtClean="0"/>
              <a:t>interlocutori)</a:t>
            </a:r>
          </a:p>
          <a:p>
            <a:pPr marL="514350" indent="-514350" algn="just">
              <a:buFont typeface="+mj-lt"/>
              <a:buAutoNum type="arabicPeriod"/>
            </a:pPr>
            <a:endParaRPr lang="it-IT" sz="3600" dirty="0" smtClean="0"/>
          </a:p>
          <a:p>
            <a:pPr marL="514350" indent="-514350" algn="just">
              <a:buFont typeface="+mj-lt"/>
              <a:buAutoNum type="arabicPeriod"/>
            </a:pPr>
            <a:r>
              <a:rPr lang="it-IT" sz="3600" dirty="0" smtClean="0"/>
              <a:t>uguaglianza </a:t>
            </a:r>
            <a:r>
              <a:rPr lang="it-IT" sz="3600" dirty="0" smtClean="0"/>
              <a:t>(la discussione deve essere accessibile a tutti, chiunque può intervenire, proponendo le proprie argomentazioni e suggerendo modifiche all’agenda del dibattito)</a:t>
            </a:r>
          </a:p>
          <a:p>
            <a:pPr marL="514350" indent="-514350">
              <a:buFont typeface="+mj-lt"/>
              <a:buAutoNum type="arabicPeriod"/>
            </a:pPr>
            <a:endParaRPr lang="it-IT"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sfera pubblica contemporanea</a:t>
            </a:r>
            <a:endParaRPr lang="it-IT" dirty="0"/>
          </a:p>
        </p:txBody>
      </p:sp>
      <p:sp>
        <p:nvSpPr>
          <p:cNvPr id="3" name="Segnaposto contenuto 2"/>
          <p:cNvSpPr>
            <a:spLocks noGrp="1"/>
          </p:cNvSpPr>
          <p:nvPr>
            <p:ph idx="1"/>
          </p:nvPr>
        </p:nvSpPr>
        <p:spPr>
          <a:xfrm>
            <a:off x="457200" y="1600200"/>
            <a:ext cx="8229600" cy="4829196"/>
          </a:xfrm>
        </p:spPr>
        <p:txBody>
          <a:bodyPr/>
          <a:lstStyle/>
          <a:p>
            <a:pPr algn="ctr">
              <a:buNone/>
            </a:pPr>
            <a:r>
              <a:rPr lang="it-IT" dirty="0" smtClean="0"/>
              <a:t>Dalla situazione discorsiva ideale </a:t>
            </a:r>
          </a:p>
          <a:p>
            <a:pPr>
              <a:buNone/>
            </a:pPr>
            <a:endParaRPr lang="it-IT" dirty="0" smtClean="0"/>
          </a:p>
          <a:p>
            <a:pPr>
              <a:buNone/>
            </a:pPr>
            <a:endParaRPr lang="it-IT" dirty="0" smtClean="0"/>
          </a:p>
          <a:p>
            <a:pPr algn="ctr">
              <a:buNone/>
            </a:pPr>
            <a:r>
              <a:rPr lang="it-IT" dirty="0" smtClean="0"/>
              <a:t>all’ideale della democratizzazione comunicativa</a:t>
            </a:r>
          </a:p>
          <a:p>
            <a:pPr algn="ctr">
              <a:buNone/>
            </a:pPr>
            <a:r>
              <a:rPr lang="it-IT" i="1" dirty="0" smtClean="0"/>
              <a:t>“</a:t>
            </a:r>
            <a:r>
              <a:rPr lang="it-IT" i="1" dirty="0" err="1" smtClean="0"/>
              <a:t>democratization</a:t>
            </a:r>
            <a:r>
              <a:rPr lang="it-IT" i="1" dirty="0" smtClean="0"/>
              <a:t> </a:t>
            </a:r>
            <a:r>
              <a:rPr lang="it-IT" i="1" dirty="0" smtClean="0"/>
              <a:t>in</a:t>
            </a:r>
            <a:r>
              <a:rPr lang="it-IT" dirty="0" smtClean="0"/>
              <a:t> </a:t>
            </a:r>
            <a:r>
              <a:rPr lang="it-IT" i="1" dirty="0" smtClean="0"/>
              <a:t>the media</a:t>
            </a:r>
            <a:r>
              <a:rPr lang="it-IT" dirty="0" smtClean="0"/>
              <a:t> e </a:t>
            </a:r>
            <a:r>
              <a:rPr lang="it-IT" i="1" dirty="0" err="1" smtClean="0"/>
              <a:t>democratization</a:t>
            </a:r>
            <a:r>
              <a:rPr lang="it-IT" dirty="0" smtClean="0"/>
              <a:t> </a:t>
            </a:r>
            <a:r>
              <a:rPr lang="it-IT" i="1" dirty="0" err="1" smtClean="0"/>
              <a:t>through</a:t>
            </a:r>
            <a:r>
              <a:rPr lang="it-IT" i="1" dirty="0" smtClean="0"/>
              <a:t> the </a:t>
            </a:r>
            <a:r>
              <a:rPr lang="it-IT" i="1" dirty="0" smtClean="0"/>
              <a:t>media”</a:t>
            </a:r>
            <a:endParaRPr lang="it-IT" dirty="0"/>
          </a:p>
        </p:txBody>
      </p:sp>
      <p:sp>
        <p:nvSpPr>
          <p:cNvPr id="4" name="Freccia in giù 3"/>
          <p:cNvSpPr/>
          <p:nvPr/>
        </p:nvSpPr>
        <p:spPr>
          <a:xfrm>
            <a:off x="4000496" y="2143116"/>
            <a:ext cx="1071570" cy="107157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Rettangolo 4"/>
          <p:cNvSpPr/>
          <p:nvPr/>
        </p:nvSpPr>
        <p:spPr>
          <a:xfrm>
            <a:off x="357158" y="5229493"/>
            <a:ext cx="8286808" cy="1569660"/>
          </a:xfrm>
          <a:prstGeom prst="rect">
            <a:avLst/>
          </a:prstGeom>
        </p:spPr>
        <p:txBody>
          <a:bodyPr wrap="square">
            <a:spAutoFit/>
          </a:bodyPr>
          <a:lstStyle/>
          <a:p>
            <a:pPr algn="ctr"/>
            <a:r>
              <a:rPr lang="it-IT" sz="2400" b="1" dirty="0" smtClean="0"/>
              <a:t>Che ruolo svolgono le arene discorsive online, attivate a partire da applicazioni tecnologiche potenzialmente altamente partecipative e interattive,  </a:t>
            </a:r>
            <a:r>
              <a:rPr lang="it-IT" sz="2400" b="1" dirty="0" smtClean="0"/>
              <a:t>in questo </a:t>
            </a:r>
            <a:r>
              <a:rPr lang="it-IT" sz="2400" b="1" dirty="0" smtClean="0"/>
              <a:t>processo di democratizzazione?</a:t>
            </a:r>
            <a:endParaRPr lang="it-IT" sz="2400"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www.beppegrillo.it</a:t>
            </a:r>
            <a:endParaRPr lang="it-IT" dirty="0"/>
          </a:p>
        </p:txBody>
      </p:sp>
      <p:sp>
        <p:nvSpPr>
          <p:cNvPr id="3" name="Segnaposto contenuto 2"/>
          <p:cNvSpPr>
            <a:spLocks noGrp="1"/>
          </p:cNvSpPr>
          <p:nvPr>
            <p:ph idx="1"/>
          </p:nvPr>
        </p:nvSpPr>
        <p:spPr>
          <a:xfrm>
            <a:off x="457200" y="1285860"/>
            <a:ext cx="8229600" cy="5072098"/>
          </a:xfrm>
        </p:spPr>
        <p:txBody>
          <a:bodyPr>
            <a:normAutofit fontScale="92500" lnSpcReduction="10000"/>
          </a:bodyPr>
          <a:lstStyle/>
          <a:p>
            <a:pPr algn="just"/>
            <a:r>
              <a:rPr lang="it-IT" dirty="0" smtClean="0"/>
              <a:t>Il blog di Beppe Grillo nasce ufficialmente il 16 gennaio 2005, dopo tre anni di spettacoli teatrali in giro per l’Italia. </a:t>
            </a:r>
            <a:endParaRPr lang="it-IT" dirty="0" smtClean="0"/>
          </a:p>
          <a:p>
            <a:pPr algn="just">
              <a:buNone/>
            </a:pPr>
            <a:r>
              <a:rPr lang="it-IT" dirty="0" smtClean="0"/>
              <a:t>Riceve </a:t>
            </a:r>
            <a:r>
              <a:rPr lang="it-IT" dirty="0" smtClean="0"/>
              <a:t>fin dal suo primo anno di attività importanti riconoscimenti pubblici: il 14 dicembre del 2005, vincerà il premio “WWW”, istituito da Il Sole 24 ore e patrocinato dal Ministero per l’Innovazione e le Tecnologie italiano e </a:t>
            </a:r>
            <a:endParaRPr lang="it-IT" dirty="0" smtClean="0"/>
          </a:p>
          <a:p>
            <a:pPr algn="just">
              <a:buNone/>
            </a:pPr>
            <a:r>
              <a:rPr lang="it-IT" dirty="0" smtClean="0"/>
              <a:t>successivamente </a:t>
            </a:r>
            <a:r>
              <a:rPr lang="it-IT" dirty="0" smtClean="0"/>
              <a:t>il </a:t>
            </a:r>
            <a:r>
              <a:rPr lang="it-IT" dirty="0" err="1" smtClean="0"/>
              <a:t>Time</a:t>
            </a:r>
            <a:r>
              <a:rPr lang="it-IT" dirty="0" smtClean="0"/>
              <a:t> lo proclamerà tra gli eroi europei dell’anno per gli sforzi e il coraggio nel campo dell’informazione pubblica. </a:t>
            </a:r>
            <a:endParaRPr lang="it-IT"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68346"/>
          </a:xfrm>
        </p:spPr>
        <p:txBody>
          <a:bodyPr/>
          <a:lstStyle/>
          <a:p>
            <a:r>
              <a:rPr lang="it-IT" dirty="0" smtClean="0"/>
              <a:t>www.beppegrillo.it</a:t>
            </a:r>
            <a:endParaRPr lang="it-IT" dirty="0"/>
          </a:p>
        </p:txBody>
      </p:sp>
      <p:sp>
        <p:nvSpPr>
          <p:cNvPr id="3" name="Segnaposto contenuto 2"/>
          <p:cNvSpPr>
            <a:spLocks noGrp="1"/>
          </p:cNvSpPr>
          <p:nvPr>
            <p:ph idx="1"/>
          </p:nvPr>
        </p:nvSpPr>
        <p:spPr>
          <a:xfrm>
            <a:off x="0" y="1285860"/>
            <a:ext cx="8786842" cy="5214974"/>
          </a:xfrm>
        </p:spPr>
        <p:txBody>
          <a:bodyPr>
            <a:normAutofit fontScale="62500" lnSpcReduction="20000"/>
          </a:bodyPr>
          <a:lstStyle/>
          <a:p>
            <a:pPr lvl="0" algn="just"/>
            <a:r>
              <a:rPr lang="it-IT" sz="4000" dirty="0" smtClean="0"/>
              <a:t>Il 7 </a:t>
            </a:r>
            <a:r>
              <a:rPr lang="it-IT" sz="4000" dirty="0" smtClean="0"/>
              <a:t>giugno 2007 </a:t>
            </a:r>
            <a:r>
              <a:rPr lang="it-IT" sz="4000" dirty="0" smtClean="0"/>
              <a:t>il comico lancerà la prima campagna di mobilitazione dell’opinione pubblica denominata “Parlamento Pulito” in cui si farà portavoce della questione dei parlamentari italiani condannati in via definitiva e ancora titolari dell’incarico di rappresentanza. </a:t>
            </a:r>
            <a:endParaRPr lang="it-IT" sz="4000" dirty="0" smtClean="0"/>
          </a:p>
          <a:p>
            <a:pPr lvl="0" algn="just"/>
            <a:r>
              <a:rPr lang="it-IT" sz="4000" dirty="0" smtClean="0"/>
              <a:t>Il </a:t>
            </a:r>
            <a:r>
              <a:rPr lang="it-IT" sz="4000" dirty="0" smtClean="0"/>
              <a:t>mese successivo promuoverà per la prima volta i </a:t>
            </a:r>
            <a:r>
              <a:rPr lang="it-IT" sz="4000" dirty="0" err="1" smtClean="0"/>
              <a:t>meet</a:t>
            </a:r>
            <a:r>
              <a:rPr lang="it-IT" sz="4000" dirty="0" smtClean="0"/>
              <a:t> up: «Ho pensato come fare per dare a tutti coloro che seguono il mio blog l’opportunità di incontrarsi tra loro, discutere, prendere iniziative, vedersi di persona. Di trasformare una discussione virtuale in un momento di cambiamento» (16 luglio). </a:t>
            </a:r>
            <a:endParaRPr lang="it-IT" sz="4000" dirty="0" smtClean="0"/>
          </a:p>
          <a:p>
            <a:pPr lvl="0" algn="just"/>
            <a:r>
              <a:rPr lang="it-IT" sz="4000" dirty="0" smtClean="0"/>
              <a:t>La </a:t>
            </a:r>
            <a:r>
              <a:rPr lang="it-IT" sz="4000" dirty="0" smtClean="0"/>
              <a:t>piattaforma tecnologica proposta da Grillo costa 19 dollari al mese per gruppo e offre una serie di servizi di supporto organizzativo (forum, mailing </a:t>
            </a:r>
            <a:r>
              <a:rPr lang="it-IT" sz="4000" dirty="0" err="1" smtClean="0"/>
              <a:t>list</a:t>
            </a:r>
            <a:r>
              <a:rPr lang="it-IT" sz="4000" dirty="0" smtClean="0"/>
              <a:t>, calendari per organizzazione di eventi, condivisione di documenti, sondaggi, profili degli iscritti)</a:t>
            </a:r>
          </a:p>
          <a:p>
            <a:endParaRPr lang="it-IT"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68346"/>
          </a:xfrm>
        </p:spPr>
        <p:txBody>
          <a:bodyPr/>
          <a:lstStyle/>
          <a:p>
            <a:r>
              <a:rPr lang="it-IT" dirty="0" smtClean="0"/>
              <a:t>www.beppegrillo.it</a:t>
            </a:r>
            <a:endParaRPr lang="it-IT" dirty="0"/>
          </a:p>
        </p:txBody>
      </p:sp>
      <p:sp>
        <p:nvSpPr>
          <p:cNvPr id="3" name="Segnaposto contenuto 2"/>
          <p:cNvSpPr>
            <a:spLocks noGrp="1"/>
          </p:cNvSpPr>
          <p:nvPr>
            <p:ph idx="1"/>
          </p:nvPr>
        </p:nvSpPr>
        <p:spPr>
          <a:xfrm>
            <a:off x="457200" y="1142984"/>
            <a:ext cx="8229600" cy="5286412"/>
          </a:xfrm>
        </p:spPr>
        <p:txBody>
          <a:bodyPr>
            <a:normAutofit fontScale="92500" lnSpcReduction="20000"/>
          </a:bodyPr>
          <a:lstStyle/>
          <a:p>
            <a:r>
              <a:rPr lang="it-IT" dirty="0" smtClean="0"/>
              <a:t>Nel giugno 2007 preannuncerà sul suo blog la manifestazione “</a:t>
            </a:r>
            <a:r>
              <a:rPr lang="it-IT" dirty="0" err="1" smtClean="0"/>
              <a:t>Vaffa-Day</a:t>
            </a:r>
            <a:r>
              <a:rPr lang="it-IT" dirty="0" smtClean="0"/>
              <a:t>” che si terrà nel settembre 2007 a Bologna in Piazza Maggiore e contemporaneamente in altre 200 piazze italiane e straniere. </a:t>
            </a:r>
            <a:endParaRPr lang="it-IT" dirty="0" smtClean="0"/>
          </a:p>
          <a:p>
            <a:pPr>
              <a:buNone/>
            </a:pPr>
            <a:endParaRPr lang="it-IT" dirty="0" smtClean="0"/>
          </a:p>
          <a:p>
            <a:r>
              <a:rPr lang="it-IT" dirty="0" smtClean="0"/>
              <a:t>In </a:t>
            </a:r>
            <a:r>
              <a:rPr lang="it-IT" dirty="0" smtClean="0"/>
              <a:t>quest’occasione verranno raccolte 332.000 firme per una proposta di legge di iniziativa popolare “Parlamento Pulito”. </a:t>
            </a:r>
            <a:endParaRPr lang="it-IT" dirty="0" smtClean="0"/>
          </a:p>
          <a:p>
            <a:pPr>
              <a:buNone/>
            </a:pPr>
            <a:endParaRPr lang="it-IT" dirty="0" smtClean="0"/>
          </a:p>
          <a:p>
            <a:r>
              <a:rPr lang="it-IT" dirty="0" smtClean="0"/>
              <a:t>Nei </a:t>
            </a:r>
            <a:r>
              <a:rPr lang="it-IT" dirty="0" smtClean="0"/>
              <a:t>giorni successivi al </a:t>
            </a:r>
            <a:r>
              <a:rPr lang="it-IT" dirty="0" err="1" smtClean="0"/>
              <a:t>V-Day</a:t>
            </a:r>
            <a:r>
              <a:rPr lang="it-IT" dirty="0" smtClean="0"/>
              <a:t>, Grillo lancerà per la prima volta le liste civiche con il suo “bollino di garanzia”.</a:t>
            </a:r>
            <a:endParaRPr lang="it-IT"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39784"/>
          </a:xfrm>
        </p:spPr>
        <p:txBody>
          <a:bodyPr/>
          <a:lstStyle/>
          <a:p>
            <a:r>
              <a:rPr lang="it-IT" dirty="0" smtClean="0"/>
              <a:t>www.beppegrillo.it</a:t>
            </a:r>
            <a:endParaRPr lang="it-IT" dirty="0"/>
          </a:p>
        </p:txBody>
      </p:sp>
      <p:sp>
        <p:nvSpPr>
          <p:cNvPr id="3" name="Segnaposto contenuto 2"/>
          <p:cNvSpPr>
            <a:spLocks noGrp="1"/>
          </p:cNvSpPr>
          <p:nvPr>
            <p:ph idx="1"/>
          </p:nvPr>
        </p:nvSpPr>
        <p:spPr>
          <a:xfrm>
            <a:off x="457200" y="1214422"/>
            <a:ext cx="8229600" cy="4911741"/>
          </a:xfrm>
        </p:spPr>
        <p:txBody>
          <a:bodyPr/>
          <a:lstStyle/>
          <a:p>
            <a:pPr algn="just"/>
            <a:r>
              <a:rPr lang="it-IT" dirty="0" smtClean="0"/>
              <a:t>Il 25 aprile 2008 Grillo e i </a:t>
            </a:r>
            <a:r>
              <a:rPr lang="it-IT" dirty="0" err="1" smtClean="0"/>
              <a:t>meet</a:t>
            </a:r>
            <a:r>
              <a:rPr lang="it-IT" dirty="0" smtClean="0"/>
              <a:t> up organizzeranno a Torino una nuova manifestazione, il </a:t>
            </a:r>
            <a:r>
              <a:rPr lang="it-IT" dirty="0" err="1" smtClean="0"/>
              <a:t>V-Day</a:t>
            </a:r>
            <a:r>
              <a:rPr lang="it-IT" dirty="0" smtClean="0"/>
              <a:t> 2, con lo slogan “libera informazione in libero stato” in occasione della quale si promuoverà la raccolta firme per la promozione di tre referendum abrogativi per abolire l'ordine dei giornalisti, i sussidi pubblici all'editoria e la legge Gasparri sul sistema radiotelevisivo.</a:t>
            </a:r>
            <a:endParaRPr lang="it-IT"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011222"/>
          </a:xfrm>
        </p:spPr>
        <p:txBody>
          <a:bodyPr>
            <a:normAutofit/>
          </a:bodyPr>
          <a:lstStyle/>
          <a:p>
            <a:r>
              <a:rPr lang="it-IT" sz="5400" b="1" dirty="0" err="1" smtClean="0"/>
              <a:t>#iranelection</a:t>
            </a:r>
            <a:endParaRPr lang="it-IT" sz="5400" b="1" dirty="0"/>
          </a:p>
        </p:txBody>
      </p:sp>
      <p:pic>
        <p:nvPicPr>
          <p:cNvPr id="1026" name="Picture 2" descr="C:\Documents and Settings\Maria Francesca\Documenti\Immagini\thumb.png"/>
          <p:cNvPicPr>
            <a:picLocks noGrp="1" noChangeAspect="1" noChangeArrowheads="1"/>
          </p:cNvPicPr>
          <p:nvPr>
            <p:ph idx="1"/>
          </p:nvPr>
        </p:nvPicPr>
        <p:blipFill>
          <a:blip r:embed="rId2"/>
          <a:srcRect/>
          <a:stretch>
            <a:fillRect/>
          </a:stretch>
        </p:blipFill>
        <p:spPr bwMode="auto">
          <a:xfrm>
            <a:off x="571472" y="1428736"/>
            <a:ext cx="3357586" cy="2238391"/>
          </a:xfrm>
          <a:prstGeom prst="rect">
            <a:avLst/>
          </a:prstGeom>
          <a:noFill/>
        </p:spPr>
      </p:pic>
      <p:pic>
        <p:nvPicPr>
          <p:cNvPr id="1027" name="Picture 3" descr="C:\Documents and Settings\Maria Francesca\Documenti\Immagini\teheran-747686.jpg"/>
          <p:cNvPicPr>
            <a:picLocks noChangeAspect="1" noChangeArrowheads="1"/>
          </p:cNvPicPr>
          <p:nvPr/>
        </p:nvPicPr>
        <p:blipFill>
          <a:blip r:embed="rId3"/>
          <a:srcRect/>
          <a:stretch>
            <a:fillRect/>
          </a:stretch>
        </p:blipFill>
        <p:spPr bwMode="auto">
          <a:xfrm>
            <a:off x="3929058" y="1428736"/>
            <a:ext cx="2000264" cy="3524264"/>
          </a:xfrm>
          <a:prstGeom prst="rect">
            <a:avLst/>
          </a:prstGeom>
          <a:noFill/>
        </p:spPr>
      </p:pic>
      <p:pic>
        <p:nvPicPr>
          <p:cNvPr id="1028" name="Picture 4" descr="C:\Documents and Settings\Maria Francesca\Documenti\Immagini\onda-verde-cuore.jpg"/>
          <p:cNvPicPr>
            <a:picLocks noChangeAspect="1" noChangeArrowheads="1"/>
          </p:cNvPicPr>
          <p:nvPr/>
        </p:nvPicPr>
        <p:blipFill>
          <a:blip r:embed="rId4"/>
          <a:srcRect/>
          <a:stretch>
            <a:fillRect/>
          </a:stretch>
        </p:blipFill>
        <p:spPr bwMode="auto">
          <a:xfrm>
            <a:off x="0" y="3643314"/>
            <a:ext cx="2357454" cy="1785950"/>
          </a:xfrm>
          <a:prstGeom prst="rect">
            <a:avLst/>
          </a:prstGeom>
          <a:noFill/>
        </p:spPr>
      </p:pic>
      <p:pic>
        <p:nvPicPr>
          <p:cNvPr id="1029" name="Picture 5" descr="C:\Documents and Settings\Maria Francesca\Documenti\Immagini\2z8yerd.jpg"/>
          <p:cNvPicPr>
            <a:picLocks noChangeAspect="1" noChangeArrowheads="1"/>
          </p:cNvPicPr>
          <p:nvPr/>
        </p:nvPicPr>
        <p:blipFill>
          <a:blip r:embed="rId5"/>
          <a:srcRect/>
          <a:stretch>
            <a:fillRect/>
          </a:stretch>
        </p:blipFill>
        <p:spPr bwMode="auto">
          <a:xfrm>
            <a:off x="5857884" y="2786058"/>
            <a:ext cx="2419350" cy="3810000"/>
          </a:xfrm>
          <a:prstGeom prst="rect">
            <a:avLst/>
          </a:prstGeom>
          <a:noFill/>
        </p:spPr>
      </p:pic>
      <p:pic>
        <p:nvPicPr>
          <p:cNvPr id="1030" name="Picture 6" descr="C:\Documents and Settings\Maria Francesca\Documenti\Immagini\imagesCA2PNEFO.jpg"/>
          <p:cNvPicPr>
            <a:picLocks noChangeAspect="1" noChangeArrowheads="1"/>
          </p:cNvPicPr>
          <p:nvPr/>
        </p:nvPicPr>
        <p:blipFill>
          <a:blip r:embed="rId6"/>
          <a:srcRect/>
          <a:stretch>
            <a:fillRect/>
          </a:stretch>
        </p:blipFill>
        <p:spPr bwMode="auto">
          <a:xfrm>
            <a:off x="3500430" y="5000636"/>
            <a:ext cx="2428892" cy="1571636"/>
          </a:xfrm>
          <a:prstGeom prst="rect">
            <a:avLst/>
          </a:prstGeom>
          <a:noFill/>
        </p:spPr>
      </p:pic>
      <p:pic>
        <p:nvPicPr>
          <p:cNvPr id="1031" name="Picture 7" descr="C:\Documents and Settings\Maria Francesca\Documenti\Immagini\Iranian-Green-Revolution.jpg"/>
          <p:cNvPicPr>
            <a:picLocks noChangeAspect="1" noChangeArrowheads="1"/>
          </p:cNvPicPr>
          <p:nvPr/>
        </p:nvPicPr>
        <p:blipFill>
          <a:blip r:embed="rId7"/>
          <a:srcRect/>
          <a:stretch>
            <a:fillRect/>
          </a:stretch>
        </p:blipFill>
        <p:spPr bwMode="auto">
          <a:xfrm>
            <a:off x="2357422" y="3643314"/>
            <a:ext cx="1571636" cy="1357322"/>
          </a:xfrm>
          <a:prstGeom prst="rect">
            <a:avLst/>
          </a:prstGeom>
          <a:noFill/>
        </p:spPr>
      </p:pic>
      <p:pic>
        <p:nvPicPr>
          <p:cNvPr id="1032" name="Picture 8" descr="C:\Documents and Settings\Maria Francesca\Documenti\Immagini\imagesCAI5DIOU.jpg"/>
          <p:cNvPicPr>
            <a:picLocks noChangeAspect="1" noChangeArrowheads="1"/>
          </p:cNvPicPr>
          <p:nvPr/>
        </p:nvPicPr>
        <p:blipFill>
          <a:blip r:embed="rId8"/>
          <a:srcRect/>
          <a:stretch>
            <a:fillRect/>
          </a:stretch>
        </p:blipFill>
        <p:spPr bwMode="auto">
          <a:xfrm>
            <a:off x="2357422" y="5072074"/>
            <a:ext cx="1123951" cy="1500198"/>
          </a:xfrm>
          <a:prstGeom prst="rect">
            <a:avLst/>
          </a:prstGeom>
          <a:noFill/>
        </p:spPr>
      </p:pic>
      <p:pic>
        <p:nvPicPr>
          <p:cNvPr id="1033" name="Picture 9" descr="C:\Documents and Settings\Maria Francesca\Documenti\Immagini\13507406.png"/>
          <p:cNvPicPr>
            <a:picLocks noChangeAspect="1" noChangeArrowheads="1"/>
          </p:cNvPicPr>
          <p:nvPr/>
        </p:nvPicPr>
        <p:blipFill>
          <a:blip r:embed="rId9"/>
          <a:srcRect/>
          <a:stretch>
            <a:fillRect/>
          </a:stretch>
        </p:blipFill>
        <p:spPr bwMode="auto">
          <a:xfrm>
            <a:off x="6000760" y="1285861"/>
            <a:ext cx="3143240" cy="2071702"/>
          </a:xfrm>
          <a:prstGeom prst="rect">
            <a:avLst/>
          </a:prstGeom>
          <a:noFill/>
        </p:spPr>
      </p:pic>
      <p:pic>
        <p:nvPicPr>
          <p:cNvPr id="1034" name="Picture 10" descr="C:\Documents and Settings\Maria Francesca\Documenti\Immagini\imagesCAKJSYOG.jpg"/>
          <p:cNvPicPr>
            <a:picLocks noChangeAspect="1" noChangeArrowheads="1"/>
          </p:cNvPicPr>
          <p:nvPr/>
        </p:nvPicPr>
        <p:blipFill>
          <a:blip r:embed="rId10"/>
          <a:srcRect/>
          <a:stretch>
            <a:fillRect/>
          </a:stretch>
        </p:blipFill>
        <p:spPr bwMode="auto">
          <a:xfrm>
            <a:off x="642910" y="5500702"/>
            <a:ext cx="1714512" cy="1000132"/>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96908"/>
          </a:xfrm>
        </p:spPr>
        <p:txBody>
          <a:bodyPr/>
          <a:lstStyle/>
          <a:p>
            <a:r>
              <a:rPr lang="it-IT" dirty="0" smtClean="0"/>
              <a:t>www.beppegrillo.it</a:t>
            </a:r>
            <a:endParaRPr lang="it-IT" dirty="0"/>
          </a:p>
        </p:txBody>
      </p:sp>
      <p:sp>
        <p:nvSpPr>
          <p:cNvPr id="3" name="Segnaposto contenuto 2"/>
          <p:cNvSpPr>
            <a:spLocks noGrp="1"/>
          </p:cNvSpPr>
          <p:nvPr>
            <p:ph idx="1"/>
          </p:nvPr>
        </p:nvSpPr>
        <p:spPr>
          <a:xfrm>
            <a:off x="457200" y="1214422"/>
            <a:ext cx="8229600" cy="5643578"/>
          </a:xfrm>
        </p:spPr>
        <p:txBody>
          <a:bodyPr>
            <a:normAutofit lnSpcReduction="10000"/>
          </a:bodyPr>
          <a:lstStyle/>
          <a:p>
            <a:pPr algn="just"/>
            <a:r>
              <a:rPr lang="it-IT" dirty="0" smtClean="0"/>
              <a:t>Il </a:t>
            </a:r>
            <a:r>
              <a:rPr lang="it-IT" dirty="0" smtClean="0"/>
              <a:t>12 luglio 2009 Grillo annuncia la sua candidatura alle elezioni primarie del Partito Democratico, ma la Commissione del PD opporrà il suo veto poiché il comico si riconosce in movimenti che si oppongono apertamente al PD. </a:t>
            </a:r>
            <a:endParaRPr lang="it-IT" dirty="0" smtClean="0"/>
          </a:p>
          <a:p>
            <a:pPr algn="just"/>
            <a:r>
              <a:rPr lang="it-IT" dirty="0" smtClean="0"/>
              <a:t>Il </a:t>
            </a:r>
            <a:r>
              <a:rPr lang="it-IT" dirty="0" smtClean="0"/>
              <a:t>2 agosto 2009 annuncia di voler fondare in autunno un proprio movimento politico, il “Movimento 5 Stelle</a:t>
            </a:r>
            <a:r>
              <a:rPr lang="it-IT" dirty="0" smtClean="0"/>
              <a:t>”.</a:t>
            </a:r>
          </a:p>
          <a:p>
            <a:pPr lvl="0" algn="just"/>
            <a:r>
              <a:rPr lang="it-IT" dirty="0" smtClean="0"/>
              <a:t>Il Movimento parteciperà </a:t>
            </a:r>
            <a:r>
              <a:rPr lang="it-IT" dirty="0" smtClean="0"/>
              <a:t>alle elezioni regionali 2010 in Lombardia, Piemonte, Campania, Veneto e Emilia Romagna. </a:t>
            </a:r>
          </a:p>
          <a:p>
            <a:pPr algn="just"/>
            <a:endParaRPr lang="it-IT"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96908"/>
          </a:xfrm>
        </p:spPr>
        <p:txBody>
          <a:bodyPr/>
          <a:lstStyle/>
          <a:p>
            <a:r>
              <a:rPr lang="it-IT" dirty="0" smtClean="0"/>
              <a:t>www.beppegrillo.it</a:t>
            </a:r>
            <a:endParaRPr lang="it-IT" dirty="0"/>
          </a:p>
        </p:txBody>
      </p:sp>
      <p:sp>
        <p:nvSpPr>
          <p:cNvPr id="3" name="Segnaposto contenuto 2"/>
          <p:cNvSpPr>
            <a:spLocks noGrp="1"/>
          </p:cNvSpPr>
          <p:nvPr>
            <p:ph idx="1"/>
          </p:nvPr>
        </p:nvSpPr>
        <p:spPr>
          <a:xfrm>
            <a:off x="457200" y="1285860"/>
            <a:ext cx="8229600" cy="5214974"/>
          </a:xfrm>
        </p:spPr>
        <p:txBody>
          <a:bodyPr>
            <a:normAutofit lnSpcReduction="10000"/>
          </a:bodyPr>
          <a:lstStyle/>
          <a:p>
            <a:r>
              <a:rPr lang="it-IT" dirty="0" smtClean="0"/>
              <a:t>Beppe Grillo </a:t>
            </a:r>
            <a:r>
              <a:rPr lang="it-IT" b="1" dirty="0" smtClean="0"/>
              <a:t>informa</a:t>
            </a:r>
            <a:r>
              <a:rPr lang="it-IT" dirty="0" smtClean="0"/>
              <a:t> e </a:t>
            </a:r>
            <a:r>
              <a:rPr lang="it-IT" b="1" dirty="0" smtClean="0"/>
              <a:t>rappresenta</a:t>
            </a:r>
          </a:p>
          <a:p>
            <a:pPr>
              <a:buNone/>
            </a:pPr>
            <a:endParaRPr lang="it-IT" b="1" dirty="0" smtClean="0"/>
          </a:p>
          <a:p>
            <a:pPr algn="just"/>
            <a:r>
              <a:rPr lang="it-IT" b="1" i="1" dirty="0" smtClean="0"/>
              <a:t>“Sono un partigiano della terza guerra mondiale, quella dell’informazione. Non siamo privati dell’informazione, oggi c’è la sommersione dell’informazione. L’unico modo per assicurare la sopravvivenza della democrazia è avere la garanzia che il governo non controlli la possibilità dei cittadini di condividere informazioni e di comunicare”</a:t>
            </a:r>
            <a:endParaRPr lang="it-IT" b="1" i="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contenuto 2"/>
          <p:cNvSpPr>
            <a:spLocks noGrp="1"/>
          </p:cNvSpPr>
          <p:nvPr>
            <p:ph idx="1"/>
          </p:nvPr>
        </p:nvSpPr>
        <p:spPr/>
        <p:txBody>
          <a:bodyPr>
            <a:normAutofit fontScale="92500"/>
          </a:bodyPr>
          <a:lstStyle/>
          <a:p>
            <a:r>
              <a:rPr lang="it-IT" dirty="0" smtClean="0"/>
              <a:t>“La rete ci salverà”</a:t>
            </a:r>
          </a:p>
          <a:p>
            <a:pPr>
              <a:buNone/>
            </a:pPr>
            <a:endParaRPr lang="it-IT" dirty="0" smtClean="0"/>
          </a:p>
          <a:p>
            <a:r>
              <a:rPr lang="it-IT" dirty="0" smtClean="0"/>
              <a:t>Blogosfera: personalizzazione, </a:t>
            </a:r>
            <a:r>
              <a:rPr lang="it-IT" dirty="0" err="1" smtClean="0"/>
              <a:t>watchlogging</a:t>
            </a:r>
            <a:r>
              <a:rPr lang="it-IT" dirty="0" smtClean="0"/>
              <a:t>, epistemologia negoziata delle news</a:t>
            </a:r>
          </a:p>
          <a:p>
            <a:pPr>
              <a:buNone/>
            </a:pPr>
            <a:endParaRPr lang="it-IT" dirty="0" smtClean="0"/>
          </a:p>
          <a:p>
            <a:r>
              <a:rPr lang="it-IT" dirty="0" smtClean="0"/>
              <a:t>Pratiche di partecipazione e interazione?</a:t>
            </a:r>
          </a:p>
          <a:p>
            <a:pPr>
              <a:buNone/>
            </a:pPr>
            <a:endParaRPr lang="it-IT" dirty="0" smtClean="0"/>
          </a:p>
          <a:p>
            <a:r>
              <a:rPr lang="it-IT" dirty="0" smtClean="0"/>
              <a:t>Quale concezione della rappresentanza politica?</a:t>
            </a:r>
          </a:p>
          <a:p>
            <a:pPr>
              <a:buNone/>
            </a:pPr>
            <a:endParaRPr lang="it-IT"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www.beppegrillo.it</a:t>
            </a:r>
            <a:endParaRPr lang="it-IT" dirty="0"/>
          </a:p>
        </p:txBody>
      </p:sp>
      <p:sp>
        <p:nvSpPr>
          <p:cNvPr id="3" name="Segnaposto contenuto 2"/>
          <p:cNvSpPr>
            <a:spLocks noGrp="1"/>
          </p:cNvSpPr>
          <p:nvPr>
            <p:ph idx="1"/>
          </p:nvPr>
        </p:nvSpPr>
        <p:spPr>
          <a:xfrm>
            <a:off x="457200" y="1357298"/>
            <a:ext cx="8229600" cy="4768865"/>
          </a:xfrm>
        </p:spPr>
        <p:txBody>
          <a:bodyPr>
            <a:normAutofit lnSpcReduction="10000"/>
          </a:bodyPr>
          <a:lstStyle/>
          <a:p>
            <a:r>
              <a:rPr lang="it-IT" dirty="0" smtClean="0"/>
              <a:t>Individualizzazione e de-istituzionalizzazione del processo di costruzione della conoscenza</a:t>
            </a:r>
          </a:p>
          <a:p>
            <a:pPr>
              <a:buNone/>
            </a:pPr>
            <a:endParaRPr lang="it-IT" dirty="0" smtClean="0"/>
          </a:p>
          <a:p>
            <a:r>
              <a:rPr lang="it-IT" dirty="0" smtClean="0"/>
              <a:t>Dalla fiducia basata sulle istituzioni alla fiducia basata sulla contiguità culturale e sull’identità.</a:t>
            </a:r>
          </a:p>
          <a:p>
            <a:pPr>
              <a:buNone/>
            </a:pPr>
            <a:endParaRPr lang="it-IT" dirty="0" smtClean="0"/>
          </a:p>
          <a:p>
            <a:r>
              <a:rPr lang="it-IT" dirty="0" smtClean="0"/>
              <a:t>Democratizzazione attraverso i media e non dei media (paradigma comunicativo tipicamente mass-mediale)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00034" y="357166"/>
            <a:ext cx="8229600" cy="1214446"/>
          </a:xfrm>
        </p:spPr>
        <p:txBody>
          <a:bodyPr>
            <a:normAutofit/>
          </a:bodyPr>
          <a:lstStyle/>
          <a:p>
            <a:r>
              <a:rPr lang="it-IT" sz="4800" b="1" dirty="0" err="1" smtClean="0"/>
              <a:t>#iranelection</a:t>
            </a:r>
            <a:endParaRPr lang="it-IT" sz="4800" dirty="0"/>
          </a:p>
        </p:txBody>
      </p:sp>
      <p:sp>
        <p:nvSpPr>
          <p:cNvPr id="3" name="Segnaposto contenuto 2"/>
          <p:cNvSpPr>
            <a:spLocks noGrp="1"/>
          </p:cNvSpPr>
          <p:nvPr>
            <p:ph idx="1"/>
          </p:nvPr>
        </p:nvSpPr>
        <p:spPr>
          <a:xfrm>
            <a:off x="500034" y="1643050"/>
            <a:ext cx="8186766" cy="4483113"/>
          </a:xfrm>
        </p:spPr>
        <p:txBody>
          <a:bodyPr>
            <a:normAutofit lnSpcReduction="10000"/>
          </a:bodyPr>
          <a:lstStyle/>
          <a:p>
            <a:r>
              <a:rPr lang="it-IT" dirty="0" smtClean="0"/>
              <a:t>“Quello che in occidente è chiamato mondo virtuale, nel paese degli ayatollah è il mondo reale” (</a:t>
            </a:r>
            <a:r>
              <a:rPr lang="it-IT" dirty="0" err="1" smtClean="0"/>
              <a:t>Ahmad</a:t>
            </a:r>
            <a:r>
              <a:rPr lang="it-IT" dirty="0" smtClean="0"/>
              <a:t> </a:t>
            </a:r>
            <a:r>
              <a:rPr lang="it-IT" dirty="0" err="1" smtClean="0"/>
              <a:t>Rafat</a:t>
            </a:r>
            <a:r>
              <a:rPr lang="it-IT" dirty="0" smtClean="0"/>
              <a:t>)</a:t>
            </a:r>
          </a:p>
          <a:p>
            <a:r>
              <a:rPr lang="it-IT" dirty="0" smtClean="0"/>
              <a:t>Il farsi è la terza lingua utilizzata dai blogger del mondo</a:t>
            </a:r>
          </a:p>
          <a:p>
            <a:r>
              <a:rPr lang="it-IT" i="1" dirty="0" err="1" smtClean="0"/>
              <a:t>Blogfa</a:t>
            </a:r>
            <a:r>
              <a:rPr lang="it-IT" i="1" dirty="0" smtClean="0"/>
              <a:t>, </a:t>
            </a:r>
            <a:r>
              <a:rPr lang="it-IT" dirty="0" smtClean="0"/>
              <a:t>la prima e più importante piattaforma per i blogger iraniani conta 2 milioni di iscritti</a:t>
            </a:r>
          </a:p>
          <a:p>
            <a:r>
              <a:rPr lang="it-IT" dirty="0" smtClean="0"/>
              <a:t>7 milioni di iraniani si informano tramite i blog in lingua farsi</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1071546"/>
          </a:xfrm>
        </p:spPr>
        <p:txBody>
          <a:bodyPr/>
          <a:lstStyle/>
          <a:p>
            <a:r>
              <a:rPr lang="it-IT" b="1" dirty="0" err="1" smtClean="0"/>
              <a:t>#iranelection</a:t>
            </a:r>
            <a:endParaRPr lang="it-IT" dirty="0"/>
          </a:p>
        </p:txBody>
      </p:sp>
      <p:sp>
        <p:nvSpPr>
          <p:cNvPr id="3" name="Segnaposto contenuto 2"/>
          <p:cNvSpPr>
            <a:spLocks noGrp="1"/>
          </p:cNvSpPr>
          <p:nvPr>
            <p:ph idx="1"/>
          </p:nvPr>
        </p:nvSpPr>
        <p:spPr>
          <a:xfrm>
            <a:off x="457200" y="1285860"/>
            <a:ext cx="8229600" cy="4840303"/>
          </a:xfrm>
        </p:spPr>
        <p:txBody>
          <a:bodyPr>
            <a:normAutofit fontScale="92500"/>
          </a:bodyPr>
          <a:lstStyle/>
          <a:p>
            <a:pPr algn="just"/>
            <a:r>
              <a:rPr lang="it-IT" dirty="0" smtClean="0"/>
              <a:t>Legge sulla stampa molto restrittiva: pene per offesa alla religione, pubblicazioni di notizie che mettono a rischio la sicurezza dello Stato, la pornografia (riferimenti alla omosessualità e ai diritti delle donne)</a:t>
            </a:r>
          </a:p>
          <a:p>
            <a:pPr algn="just"/>
            <a:r>
              <a:rPr lang="it-IT" dirty="0" smtClean="0"/>
              <a:t>Universo fittamente popolato di media alternativi: emittenti radiofoniche che dall’estero trasmettono in farsi, più di 50 canali televisivi che via satellite raggiungono i 70 milioni di abitanti, una delle blogosfere più attive al mondo. </a:t>
            </a:r>
            <a:endParaRPr lang="it-IT"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857232"/>
          </a:xfrm>
        </p:spPr>
        <p:txBody>
          <a:bodyPr/>
          <a:lstStyle/>
          <a:p>
            <a:r>
              <a:rPr lang="it-IT" b="1" dirty="0" err="1" smtClean="0"/>
              <a:t>#iranelection</a:t>
            </a:r>
            <a:endParaRPr lang="it-IT" dirty="0"/>
          </a:p>
        </p:txBody>
      </p:sp>
      <p:pic>
        <p:nvPicPr>
          <p:cNvPr id="1027" name="Picture 3" descr="C:\Documents and Settings\Maria Francesca\Documenti\Immagini\Nuova immagine (1).bmp"/>
          <p:cNvPicPr>
            <a:picLocks noGrp="1" noChangeAspect="1" noChangeArrowheads="1"/>
          </p:cNvPicPr>
          <p:nvPr>
            <p:ph idx="1"/>
          </p:nvPr>
        </p:nvPicPr>
        <p:blipFill>
          <a:blip r:embed="rId2"/>
          <a:srcRect/>
          <a:stretch>
            <a:fillRect/>
          </a:stretch>
        </p:blipFill>
        <p:spPr bwMode="auto">
          <a:xfrm>
            <a:off x="928663" y="714356"/>
            <a:ext cx="7143800" cy="6143644"/>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928670"/>
          </a:xfrm>
        </p:spPr>
        <p:txBody>
          <a:bodyPr/>
          <a:lstStyle/>
          <a:p>
            <a:r>
              <a:rPr lang="it-IT" b="1" dirty="0" err="1" smtClean="0"/>
              <a:t>#iranelection</a:t>
            </a:r>
            <a:endParaRPr lang="it-IT" dirty="0"/>
          </a:p>
        </p:txBody>
      </p:sp>
      <p:sp>
        <p:nvSpPr>
          <p:cNvPr id="3" name="Segnaposto contenuto 2"/>
          <p:cNvSpPr>
            <a:spLocks noGrp="1"/>
          </p:cNvSpPr>
          <p:nvPr>
            <p:ph idx="1"/>
          </p:nvPr>
        </p:nvSpPr>
        <p:spPr>
          <a:xfrm>
            <a:off x="0" y="1000108"/>
            <a:ext cx="9144000" cy="5857892"/>
          </a:xfrm>
        </p:spPr>
        <p:txBody>
          <a:bodyPr>
            <a:normAutofit fontScale="62500" lnSpcReduction="20000"/>
          </a:bodyPr>
          <a:lstStyle/>
          <a:p>
            <a:pPr algn="just"/>
            <a:r>
              <a:rPr lang="it-IT" dirty="0" smtClean="0"/>
              <a:t>“The </a:t>
            </a:r>
            <a:r>
              <a:rPr lang="it-IT" dirty="0" err="1" smtClean="0"/>
              <a:t>Revolution</a:t>
            </a:r>
            <a:r>
              <a:rPr lang="it-IT" dirty="0" smtClean="0"/>
              <a:t> </a:t>
            </a:r>
            <a:r>
              <a:rPr lang="it-IT" dirty="0" err="1" smtClean="0"/>
              <a:t>will</a:t>
            </a:r>
            <a:r>
              <a:rPr lang="it-IT" dirty="0" smtClean="0"/>
              <a:t> </a:t>
            </a:r>
            <a:r>
              <a:rPr lang="it-IT" dirty="0" err="1" smtClean="0"/>
              <a:t>not</a:t>
            </a:r>
            <a:r>
              <a:rPr lang="it-IT" dirty="0" smtClean="0"/>
              <a:t> </a:t>
            </a:r>
            <a:r>
              <a:rPr lang="it-IT" dirty="0" err="1" smtClean="0"/>
              <a:t>be</a:t>
            </a:r>
            <a:r>
              <a:rPr lang="it-IT" dirty="0" smtClean="0"/>
              <a:t> </a:t>
            </a:r>
            <a:r>
              <a:rPr lang="it-IT" dirty="0" err="1" smtClean="0"/>
              <a:t>televised</a:t>
            </a:r>
            <a:r>
              <a:rPr lang="it-IT" dirty="0" smtClean="0"/>
              <a:t> (</a:t>
            </a:r>
            <a:r>
              <a:rPr lang="it-IT" dirty="0" err="1" smtClean="0"/>
              <a:t>but</a:t>
            </a:r>
            <a:r>
              <a:rPr lang="it-IT" dirty="0" smtClean="0"/>
              <a:t> </a:t>
            </a:r>
            <a:r>
              <a:rPr lang="it-IT" dirty="0" err="1" smtClean="0"/>
              <a:t>twittered</a:t>
            </a:r>
            <a:r>
              <a:rPr lang="it-IT" dirty="0" smtClean="0"/>
              <a:t>)” (</a:t>
            </a:r>
            <a:r>
              <a:rPr lang="it-IT" dirty="0" err="1" smtClean="0"/>
              <a:t>proxy-fight</a:t>
            </a:r>
            <a:r>
              <a:rPr lang="it-IT" dirty="0" smtClean="0"/>
              <a:t>; </a:t>
            </a:r>
            <a:r>
              <a:rPr lang="it-IT" dirty="0" err="1" smtClean="0"/>
              <a:t>hashtag</a:t>
            </a:r>
            <a:r>
              <a:rPr lang="it-IT" dirty="0" smtClean="0"/>
              <a:t>; aggregazione, </a:t>
            </a:r>
            <a:r>
              <a:rPr lang="it-IT" dirty="0" err="1" smtClean="0"/>
              <a:t>framing</a:t>
            </a:r>
            <a:r>
              <a:rPr lang="it-IT" dirty="0" smtClean="0"/>
              <a:t> e verifica delle informazioni)</a:t>
            </a:r>
          </a:p>
          <a:p>
            <a:pPr algn="just">
              <a:buNone/>
            </a:pPr>
            <a:endParaRPr lang="it-IT" dirty="0" smtClean="0"/>
          </a:p>
          <a:p>
            <a:pPr>
              <a:buNone/>
            </a:pPr>
            <a:r>
              <a:rPr lang="it-IT" b="1" dirty="0" smtClean="0"/>
              <a:t>LE CINQUE REGOLE </a:t>
            </a:r>
            <a:r>
              <a:rPr lang="it-IT" b="1" dirty="0" err="1" smtClean="0"/>
              <a:t>DI</a:t>
            </a:r>
            <a:r>
              <a:rPr lang="it-IT" b="1" dirty="0" smtClean="0"/>
              <a:t> CORY DOCTOROW: </a:t>
            </a:r>
          </a:p>
          <a:p>
            <a:r>
              <a:rPr lang="it-IT" dirty="0" smtClean="0"/>
              <a:t>1. Non rendere pubblico il tuo indirizzo </a:t>
            </a:r>
            <a:r>
              <a:rPr lang="it-IT" dirty="0" err="1" smtClean="0"/>
              <a:t>ip</a:t>
            </a:r>
            <a:r>
              <a:rPr lang="it-IT" dirty="0" smtClean="0"/>
              <a:t> su </a:t>
            </a:r>
            <a:r>
              <a:rPr lang="it-IT" dirty="0" err="1" smtClean="0"/>
              <a:t>Twitter</a:t>
            </a:r>
            <a:r>
              <a:rPr lang="it-IT" dirty="0" smtClean="0"/>
              <a:t>, soprattutto non mentre usi </a:t>
            </a:r>
            <a:r>
              <a:rPr lang="it-IT" dirty="0" smtClean="0">
                <a:hlinkClick r:id="rId2"/>
              </a:rPr>
              <a:t>l’</a:t>
            </a:r>
            <a:r>
              <a:rPr lang="it-IT" dirty="0" err="1" smtClean="0">
                <a:hlinkClick r:id="rId2"/>
              </a:rPr>
              <a:t>hashtag</a:t>
            </a:r>
            <a:r>
              <a:rPr lang="it-IT" dirty="0" smtClean="0"/>
              <a:t> </a:t>
            </a:r>
            <a:r>
              <a:rPr lang="it-IT" dirty="0" err="1" smtClean="0"/>
              <a:t>#iranelection</a:t>
            </a:r>
            <a:r>
              <a:rPr lang="it-IT" dirty="0" smtClean="0"/>
              <a:t>. Le forze di sicurezza stanno monitorando gli account che usano quell’</a:t>
            </a:r>
            <a:r>
              <a:rPr lang="it-IT" dirty="0" err="1" smtClean="0"/>
              <a:t>hashtag</a:t>
            </a:r>
            <a:r>
              <a:rPr lang="it-IT" dirty="0" smtClean="0"/>
              <a:t> e una volta individuato l’</a:t>
            </a:r>
            <a:r>
              <a:rPr lang="it-IT" dirty="0" err="1" smtClean="0"/>
              <a:t>ip</a:t>
            </a:r>
            <a:r>
              <a:rPr lang="it-IT" dirty="0" smtClean="0"/>
              <a:t> corrispondente, lo bloccano in Iran.</a:t>
            </a:r>
          </a:p>
          <a:p>
            <a:r>
              <a:rPr lang="it-IT" dirty="0" smtClean="0"/>
              <a:t>2. Gli unici </a:t>
            </a:r>
            <a:r>
              <a:rPr lang="it-IT" dirty="0" err="1" smtClean="0"/>
              <a:t>hashtag</a:t>
            </a:r>
            <a:r>
              <a:rPr lang="it-IT" dirty="0" smtClean="0"/>
              <a:t> da usare sono </a:t>
            </a:r>
            <a:r>
              <a:rPr lang="it-IT" dirty="0" err="1" smtClean="0"/>
              <a:t>#iranelection</a:t>
            </a:r>
            <a:r>
              <a:rPr lang="it-IT" dirty="0" smtClean="0"/>
              <a:t> e #gr88: gli altri finirebbero per diluire il flusso dei messaggi.</a:t>
            </a:r>
          </a:p>
          <a:p>
            <a:r>
              <a:rPr lang="it-IT" dirty="0" smtClean="0"/>
              <a:t>3. Occhi aperti! Le forze di sicurezza stanno usando degli account di </a:t>
            </a:r>
            <a:r>
              <a:rPr lang="it-IT" dirty="0" err="1" smtClean="0"/>
              <a:t>Twitter</a:t>
            </a:r>
            <a:r>
              <a:rPr lang="it-IT" dirty="0" smtClean="0"/>
              <a:t> per diffondere notizie false. Non far circolare informazioni senza prima averle verificate con fonti affidabili. Non è complicato trovare delle fonti affidabili.</a:t>
            </a:r>
          </a:p>
          <a:p>
            <a:r>
              <a:rPr lang="it-IT" dirty="0" smtClean="0"/>
              <a:t>4. Aiuta i blogger iraniani a nascondersi tra gli altri: cambia le tue impostazioni e il tuo fuso orario come se scrivessi da Teheran. Le forze di sicurezza danno la caccia agli utenti cercandoli secondo la loro posizione. Se tutti diventiamo “iraniani”, trovare i veri iraniani sarà molto più complicato.</a:t>
            </a:r>
          </a:p>
          <a:p>
            <a:r>
              <a:rPr lang="it-IT" dirty="0" smtClean="0"/>
              <a:t>5. Non far saltare la loro copertura! Se trovi una fonte affidabile e sicura, non pubblicizzare il suo nome o il posto da cui scrive. Queste persone sono in grave pericolo. Diffondi le informazioni con discrezione, ma non far sì che possano essere rintracciati dalle forze di sicurezza.</a:t>
            </a:r>
          </a:p>
          <a:p>
            <a:endParaRPr lang="it-IT"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smtClean="0"/>
              <a:t>#iranelection</a:t>
            </a:r>
            <a:endParaRPr lang="it-IT" dirty="0"/>
          </a:p>
        </p:txBody>
      </p:sp>
      <p:sp>
        <p:nvSpPr>
          <p:cNvPr id="3" name="Segnaposto contenuto 2"/>
          <p:cNvSpPr>
            <a:spLocks noGrp="1"/>
          </p:cNvSpPr>
          <p:nvPr>
            <p:ph idx="1"/>
          </p:nvPr>
        </p:nvSpPr>
        <p:spPr/>
        <p:txBody>
          <a:bodyPr/>
          <a:lstStyle/>
          <a:p>
            <a:r>
              <a:rPr lang="en-US" i="1" dirty="0" smtClean="0"/>
              <a:t>By giving a new generation of Iranians the right to protest, Web 2.0 has become a powerful reformist tool, because for the first time, the people of the Islamic Republic are being watched – and can communicate with – a worldwide audience. The government can no longer suppress a population which refuses to be silent. </a:t>
            </a:r>
            <a:r>
              <a:rPr lang="en-US" dirty="0" err="1" smtClean="0"/>
              <a:t>Leyla</a:t>
            </a:r>
            <a:r>
              <a:rPr lang="en-US" dirty="0" smtClean="0"/>
              <a:t> </a:t>
            </a:r>
            <a:r>
              <a:rPr lang="en-US" dirty="0" err="1" smtClean="0"/>
              <a:t>Ferani</a:t>
            </a:r>
            <a:r>
              <a:rPr lang="en-US" dirty="0" smtClean="0"/>
              <a:t>, The Telegraph.</a:t>
            </a:r>
            <a:endParaRPr lang="it-IT"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pic>
        <p:nvPicPr>
          <p:cNvPr id="1026" name="Picture 2" descr="C:\Documents and Settings\Maria Francesca\Documenti\Immagini\iran\expel.jpg"/>
          <p:cNvPicPr>
            <a:picLocks noGrp="1" noChangeAspect="1" noChangeArrowheads="1"/>
          </p:cNvPicPr>
          <p:nvPr>
            <p:ph idx="1"/>
          </p:nvPr>
        </p:nvPicPr>
        <p:blipFill>
          <a:blip r:embed="rId2"/>
          <a:srcRect/>
          <a:stretch>
            <a:fillRect/>
          </a:stretch>
        </p:blipFill>
        <p:spPr bwMode="auto">
          <a:xfrm>
            <a:off x="428596" y="0"/>
            <a:ext cx="8286808" cy="6429396"/>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smtClean="0"/>
              <a:t>#iranelection</a:t>
            </a:r>
            <a:endParaRPr lang="it-IT" dirty="0"/>
          </a:p>
        </p:txBody>
      </p:sp>
      <p:sp>
        <p:nvSpPr>
          <p:cNvPr id="3" name="Segnaposto contenuto 2"/>
          <p:cNvSpPr>
            <a:spLocks noGrp="1"/>
          </p:cNvSpPr>
          <p:nvPr>
            <p:ph idx="1"/>
          </p:nvPr>
        </p:nvSpPr>
        <p:spPr/>
        <p:txBody>
          <a:bodyPr>
            <a:normAutofit fontScale="92500"/>
          </a:bodyPr>
          <a:lstStyle/>
          <a:p>
            <a:r>
              <a:rPr lang="it-IT" dirty="0" smtClean="0"/>
              <a:t>Reazione del governo: rallentamento della velocità di connessione, blocco totale dei servizi di sms e mms, inasprimento delle pene per “reati di comunicazione”, acquisizione di un sistema di monitoraggio dei dati da </a:t>
            </a:r>
            <a:r>
              <a:rPr lang="it-IT" dirty="0" err="1" smtClean="0"/>
              <a:t>Siemens-Nokia</a:t>
            </a:r>
            <a:r>
              <a:rPr lang="it-IT" dirty="0" smtClean="0"/>
              <a:t> </a:t>
            </a:r>
            <a:r>
              <a:rPr lang="it-IT" dirty="0" err="1" smtClean="0"/>
              <a:t>ma…</a:t>
            </a:r>
            <a:r>
              <a:rPr lang="it-IT" dirty="0" smtClean="0"/>
              <a:t>.</a:t>
            </a:r>
          </a:p>
          <a:p>
            <a:pPr>
              <a:buNone/>
            </a:pPr>
            <a:r>
              <a:rPr lang="it-IT" dirty="0" smtClean="0"/>
              <a:t>    </a:t>
            </a:r>
          </a:p>
          <a:p>
            <a:pPr>
              <a:buNone/>
            </a:pPr>
            <a:r>
              <a:rPr lang="it-IT" dirty="0" smtClean="0"/>
              <a:t>   …. l’apparato amministrativo e la struttura economica del paese si basa sulla rete e sui servizi di comunicazione digitale.</a:t>
            </a:r>
          </a:p>
          <a:p>
            <a:endParaRPr lang="it-IT"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759</TotalTime>
  <Words>1466</Words>
  <Application>Microsoft Office PowerPoint</Application>
  <PresentationFormat>Presentazione su schermo (4:3)</PresentationFormat>
  <Paragraphs>97</Paragraphs>
  <Slides>23</Slides>
  <Notes>1</Notes>
  <HiddenSlides>0</HiddenSlides>
  <MMClips>0</MMClips>
  <ScaleCrop>false</ScaleCrop>
  <HeadingPairs>
    <vt:vector size="4" baseType="variant">
      <vt:variant>
        <vt:lpstr>Tema</vt:lpstr>
      </vt:variant>
      <vt:variant>
        <vt:i4>1</vt:i4>
      </vt:variant>
      <vt:variant>
        <vt:lpstr>Titoli diapositive</vt:lpstr>
      </vt:variant>
      <vt:variant>
        <vt:i4>23</vt:i4>
      </vt:variant>
    </vt:vector>
  </HeadingPairs>
  <TitlesOfParts>
    <vt:vector size="24" baseType="lpstr">
      <vt:lpstr>Tema di Office</vt:lpstr>
      <vt:lpstr>Internet e sfera pubblica tra utopie e contraddizioni. Da Grillo all’Iran</vt:lpstr>
      <vt:lpstr>#iranelection</vt:lpstr>
      <vt:lpstr>#iranelection</vt:lpstr>
      <vt:lpstr>#iranelection</vt:lpstr>
      <vt:lpstr>#iranelection</vt:lpstr>
      <vt:lpstr>#iranelection</vt:lpstr>
      <vt:lpstr>#iranelection</vt:lpstr>
      <vt:lpstr>Diapositiva 8</vt:lpstr>
      <vt:lpstr>#iranelection</vt:lpstr>
      <vt:lpstr>#iranelection</vt:lpstr>
      <vt:lpstr>La sfera pubblica</vt:lpstr>
      <vt:lpstr>La sfera pubblica</vt:lpstr>
      <vt:lpstr>La sfera pubblica</vt:lpstr>
      <vt:lpstr>La sfera pubblica</vt:lpstr>
      <vt:lpstr>La sfera pubblica contemporanea</vt:lpstr>
      <vt:lpstr>www.beppegrillo.it</vt:lpstr>
      <vt:lpstr>www.beppegrillo.it</vt:lpstr>
      <vt:lpstr>www.beppegrillo.it</vt:lpstr>
      <vt:lpstr>www.beppegrillo.it</vt:lpstr>
      <vt:lpstr>www.beppegrillo.it</vt:lpstr>
      <vt:lpstr>www.beppegrillo.it</vt:lpstr>
      <vt:lpstr>Diapositiva 22</vt:lpstr>
      <vt:lpstr>www.beppegrillo.it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Internet e sfera pubblica tra utopie e contraddizioni. Da Grillo all’Iran</dc:title>
  <dc:creator>Valued Acer Customer</dc:creator>
  <cp:lastModifiedBy>Valued Acer Customer</cp:lastModifiedBy>
  <cp:revision>70</cp:revision>
  <dcterms:created xsi:type="dcterms:W3CDTF">2010-05-16T16:20:38Z</dcterms:created>
  <dcterms:modified xsi:type="dcterms:W3CDTF">2010-05-18T16:24:04Z</dcterms:modified>
</cp:coreProperties>
</file>